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Calibri" panose="020F0502020204030204" pitchFamily="34" charset="0"/>
      <p:regular r:id="rId25"/>
      <p:bold r:id="rId26"/>
      <p:italic r:id="rId27"/>
      <p:boldItalic r:id="rId28"/>
    </p:embeddedFont>
    <p:embeddedFont>
      <p:font typeface="Roboto" panose="02000000000000000000" pitchFamily="2" charset="0"/>
      <p:regular r:id="rId29"/>
      <p:bold r:id="rId30"/>
      <p:italic r:id="rId31"/>
      <p:boldItalic r:id="rId32"/>
    </p:embeddedFont>
    <p:embeddedFont>
      <p:font typeface="Roboto Slab" pitchFamily="2" charset="0"/>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12"/>
  </p:normalViewPr>
  <p:slideViewPr>
    <p:cSldViewPr snapToGrid="0">
      <p:cViewPr varScale="1">
        <p:scale>
          <a:sx n="136" d="100"/>
          <a:sy n="136" d="100"/>
        </p:scale>
        <p:origin x="960"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bd4b01ae86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bd4b01ae86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A literature review on Aboriginal healing methods for residential school abuse states that culture is medicine, meaning that a patient’s culture has protected and therapeutic value which can promote resilience and recovery from traumatic events. With this in mind, it is important to consider that the success of health initiatives targeting alcoholism depend on the intricate training of professionals on cultural safety and the creation of culturally appropriate screening tools. The success of these programs also depends on recruiting and training people from the Indigenous communities as an integral part of the healing process. This may include Indigenous psychologists, social workers, practitioners, and policy makers. By uniting both Indigenous and western medicine in this way, these alcohol and substance misuse programs may serve to reduce the risk of increasing cultural mistrust while also considering the various factors and globalizing contexts that are at play.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bd4b01ae86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bd4b01ae86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Traditional medicine based on the  Indigenous knowledge and culture is defined by the World Health Organization as “diverse health practices, approaches, knowledge and beliefs incorporating plant, animal, and/or mineral-based medicines, spiritual therapies, mechanical techniques and exercises”. Traditional Medicine supports the stresses faced by individuals, relies on a narrative of care, and supports hope and cohesion. As Indigenous peoples have the right to promote their heritage and protect their intellectual property, knowledge, environment and territory, it is important to recognize Traditional Medicine as an integral part of their culture which must be respected. In fact, the use of Traditional Medicine has been identified as a strength within the Indigenous community and has a profound impact on Residential school survivors who suffer with substance misuse disorders.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d694e2abf_0_13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bd694e2abf_0_1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u="sng"/>
              <a:t>Two-Eyed Seeing Notes</a:t>
            </a:r>
            <a:r>
              <a:rPr lang="en"/>
              <a:t>:</a:t>
            </a:r>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Two-Eyed Seeing, a theory presented by Elder Albert Marshall in 2004 refers to using the strengths of both Indigenous ways of knowing and knowledge and western ways of knowing and knowledge for the purpose of helping others (Institute For Integrative Science &amp; Health, n.d.; Marsh et al., 2015).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In a study conducted by Marsh et al. (2015), a two-eyed seeing approach to recovery treatment was used..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Researchers recognized the colonial practice of Residential schools resulted in significant trauma and led to survivors losing their sense of identity, which is linked to intergenerational trauma (Wilson, 2018; The Standing Senate Committee on Aboriginal Peoples, 2019). Researchers identified the use of Indigenous healing practices and connection with culture facilitates development of personal identity, which is essential to recovery from substance misuse and trauma (Marsh et al., 2015).</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Therefore, two-eyed seeing using both western and Indigenous worldviews (Marsh et al., 2015) in treatment and the process of healing is beneficial.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sz="700">
                <a:solidFill>
                  <a:schemeClr val="dk1"/>
                </a:solidFill>
                <a:latin typeface="Times New Roman"/>
                <a:ea typeface="Times New Roman"/>
                <a:cs typeface="Times New Roman"/>
                <a:sym typeface="Times New Roman"/>
              </a:rPr>
              <a:t> </a:t>
            </a:r>
            <a:r>
              <a:rPr lang="en">
                <a:solidFill>
                  <a:schemeClr val="dk1"/>
                </a:solidFill>
              </a:rPr>
              <a:t>Indigenous traditional knowledge and healing methods empowers and contributes to the health of Indigenous peoples and their communities (Marsh et al., 2015).</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 significant component of traditional healing practices is spirituality (Marsh et al., 2015). Incorporating it into treatment includes such as sharing circles with Elders because Elders assist in cultivating spiritual connection and encouraging positive views of personal identity (Marsh et al., 2015). In addition, the practice of smudging can be incorporated, which has purifying properties that can be used to settle the nervous system (Marsh et al., 2015).</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c45c79b586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c45c79b58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world of health care, it is very important to ensure that all our patients feel safe and comfortable. In order to do this there are some major changes that need to occur in the healthcare system. There are many things that we can do to decolonize the healthcare system, including diversity in jobs and educating staff. One of the biggest things we can do is ensure that all staff and members of the community are educated with the knowledge they need in order to give the best care possible. Staff need to be taught about the challenges that have been faced and are being faced today to ensure they are giving trauma informed care and choosing their words wisely when speaking with patients of indigenous backgrounds. Requiring this education needs to come from leadership roles fulfilled by Indigenous peoples and their elders. Indigenous Elders share immense knowledge and their own experiences to further the teachings of society. The education should include teachings of the past as well as helpful tools, such as talking circles.Staff members will then be able to teach their learnings to members of the community to ensure that everyone is gaining an education of this topic.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bd694e2abf_0_13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bd694e2abf_0_1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Some ways to help improve Indigenous Health Outcomes include: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bd694e2abf_0_13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bd694e2abf_0_1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t>In order to improve awareness and address the inequities existing for Indigenous clients, we must educate ourselves. Through online courses like the cultural safety modules developed at the University of Victoria (2020), which educates about the detrimental impact and its continuing effects of colonization on Indigenous health and wellness.</a:t>
            </a:r>
            <a:endParaRPr/>
          </a:p>
          <a:p>
            <a:pPr marL="0" lvl="0" indent="0" algn="l" rtl="0">
              <a:lnSpc>
                <a:spcPct val="115000"/>
              </a:lnSpc>
              <a:spcBef>
                <a:spcPts val="1200"/>
              </a:spcBef>
              <a:spcAft>
                <a:spcPts val="0"/>
              </a:spcAft>
              <a:buClr>
                <a:schemeClr val="dk1"/>
              </a:buClr>
              <a:buSzPts val="1100"/>
              <a:buFont typeface="Arial"/>
              <a:buNone/>
            </a:pPr>
            <a:r>
              <a:rPr lang="en"/>
              <a:t>Second, we can implement the knowledge obtained from HLTH 2300 and the various guest speakers into our clinical practice.</a:t>
            </a:r>
            <a:endParaRPr/>
          </a:p>
          <a:p>
            <a:pPr marL="0" lvl="0" indent="0" algn="l" rtl="0">
              <a:lnSpc>
                <a:spcPct val="115000"/>
              </a:lnSpc>
              <a:spcBef>
                <a:spcPts val="1200"/>
              </a:spcBef>
              <a:spcAft>
                <a:spcPts val="0"/>
              </a:spcAft>
              <a:buClr>
                <a:schemeClr val="dk1"/>
              </a:buClr>
              <a:buSzPts val="1100"/>
              <a:buFont typeface="Arial"/>
              <a:buNone/>
            </a:pPr>
            <a:r>
              <a:rPr lang="en"/>
              <a:t>Dr. Monica Sanchez Flores discussed the importance of mindfulness and how this practice can assist us in developing emotional intelligence.</a:t>
            </a:r>
            <a:endParaRPr/>
          </a:p>
          <a:p>
            <a:pPr marL="0" lvl="0" indent="0" algn="l" rtl="0">
              <a:lnSpc>
                <a:spcPct val="115000"/>
              </a:lnSpc>
              <a:spcBef>
                <a:spcPts val="1200"/>
              </a:spcBef>
              <a:spcAft>
                <a:spcPts val="0"/>
              </a:spcAft>
              <a:buClr>
                <a:schemeClr val="dk1"/>
              </a:buClr>
              <a:buSzPts val="1100"/>
              <a:buFont typeface="Arial"/>
              <a:buNone/>
            </a:pPr>
            <a:r>
              <a:rPr lang="en"/>
              <a:t>Joan Morris’s advice to listen to our Indigenous clients to gain a deeper understanding of their lived experiences is key to establishing a therapeutic relationship. We can offer gentle reassurances that echoes our intent to help and not to harm. Being present and even the use of therapeutic touch can offer support.</a:t>
            </a:r>
            <a:endParaRPr/>
          </a:p>
          <a:p>
            <a:pPr marL="0" lvl="0" indent="0" algn="l" rtl="0">
              <a:lnSpc>
                <a:spcPct val="115000"/>
              </a:lnSpc>
              <a:spcBef>
                <a:spcPts val="1200"/>
              </a:spcBef>
              <a:spcAft>
                <a:spcPts val="0"/>
              </a:spcAft>
              <a:buClr>
                <a:schemeClr val="dk1"/>
              </a:buClr>
              <a:buSzPts val="1100"/>
              <a:buFont typeface="Arial"/>
              <a:buNone/>
            </a:pPr>
            <a:r>
              <a:rPr lang="en"/>
              <a:t>Additionally, we can implement the phrases from Garry Gottfriedson’s Secwepmecstin language lesson to interact with our Indigenous clients. This small act is a sign of respect and has the potential to reduce anxieties about the health care setting.  </a:t>
            </a:r>
            <a:endParaRPr/>
          </a:p>
          <a:p>
            <a:pPr marL="0" lvl="0" indent="0" algn="l" rtl="0">
              <a:lnSpc>
                <a:spcPct val="115000"/>
              </a:lnSpc>
              <a:spcBef>
                <a:spcPts val="1200"/>
              </a:spcBef>
              <a:spcAft>
                <a:spcPts val="0"/>
              </a:spcAft>
              <a:buClr>
                <a:schemeClr val="dk1"/>
              </a:buClr>
              <a:buSzPts val="1100"/>
              <a:buFont typeface="Arial"/>
              <a:buNone/>
            </a:pPr>
            <a:r>
              <a:rPr lang="en"/>
              <a:t>Advocate for Indigenous health</a:t>
            </a:r>
            <a:endParaRPr/>
          </a:p>
          <a:p>
            <a:pPr marL="0" lvl="0" indent="0" algn="l" rtl="0">
              <a:spcBef>
                <a:spcPts val="120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bd995ddd2c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bd995ddd2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latin typeface="Times New Roman"/>
              <a:ea typeface="Times New Roman"/>
              <a:cs typeface="Times New Roman"/>
              <a:sym typeface="Times New Roman"/>
            </a:endParaRPr>
          </a:p>
          <a:p>
            <a:pPr marL="457200" lvl="0" indent="-304800" algn="l" rtl="0">
              <a:lnSpc>
                <a:spcPct val="15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B.C.’s First Nations Health Authority is the first provincewide health authority of its kind in Canada</a:t>
            </a:r>
            <a:endParaRPr sz="1200">
              <a:latin typeface="Times New Roman"/>
              <a:ea typeface="Times New Roman"/>
              <a:cs typeface="Times New Roman"/>
              <a:sym typeface="Times New Roman"/>
            </a:endParaRPr>
          </a:p>
          <a:p>
            <a:pPr marL="457200" lvl="0" indent="-304800" algn="l" rtl="0">
              <a:lnSpc>
                <a:spcPct val="15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Read policy statement on slide</a:t>
            </a:r>
            <a:endParaRPr sz="1200">
              <a:latin typeface="Times New Roman"/>
              <a:ea typeface="Times New Roman"/>
              <a:cs typeface="Times New Roman"/>
              <a:sym typeface="Times New Roman"/>
            </a:endParaRPr>
          </a:p>
          <a:p>
            <a:pPr marL="457200" lvl="0" indent="-304800" algn="l" rtl="0">
              <a:lnSpc>
                <a:spcPct val="150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Policy Published on December 27, 2018</a:t>
            </a:r>
            <a:endParaRPr sz="1200">
              <a:solidFill>
                <a:schemeClr val="dk1"/>
              </a:solidFill>
              <a:latin typeface="Times New Roman"/>
              <a:ea typeface="Times New Roman"/>
              <a:cs typeface="Times New Roman"/>
              <a:sym typeface="Times New Roman"/>
            </a:endParaRPr>
          </a:p>
          <a:p>
            <a:pPr marL="457200" lvl="0" indent="-304800" algn="l" rtl="0">
              <a:lnSpc>
                <a:spcPct val="115000"/>
              </a:lnSpc>
              <a:spcBef>
                <a:spcPts val="0"/>
              </a:spcBef>
              <a:spcAft>
                <a:spcPts val="0"/>
              </a:spcAft>
              <a:buSzPts val="1200"/>
              <a:buFont typeface="Times New Roman"/>
              <a:buChar char="●"/>
            </a:pPr>
            <a:r>
              <a:rPr lang="en" sz="1200">
                <a:solidFill>
                  <a:schemeClr val="dk1"/>
                </a:solidFill>
                <a:latin typeface="Times New Roman"/>
                <a:ea typeface="Times New Roman"/>
                <a:cs typeface="Times New Roman"/>
                <a:sym typeface="Times New Roman"/>
              </a:rPr>
              <a:t>The First Nations Health Authority has created a policy for Mental Health and Wellness, specific to Indigenous peoples’ needs.</a:t>
            </a:r>
            <a:endParaRPr sz="1200">
              <a:solidFill>
                <a:schemeClr val="dk1"/>
              </a:solidFill>
              <a:latin typeface="Times New Roman"/>
              <a:ea typeface="Times New Roman"/>
              <a:cs typeface="Times New Roman"/>
              <a:sym typeface="Times New Roman"/>
            </a:endParaRPr>
          </a:p>
          <a:p>
            <a:pPr marL="457200" lvl="0" indent="-304800" algn="l" rtl="0">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The FNHA’s policy focuses on shifting from approaching mental health and substance use as separate, sometimes overlapping “conditions” to an integrative mental health and wellness perspective that works to address and prevent the root causes of both, synchronously.</a:t>
            </a:r>
            <a:endParaRPr sz="1200">
              <a:latin typeface="Times New Roman"/>
              <a:ea typeface="Times New Roman"/>
              <a:cs typeface="Times New Roman"/>
              <a:sym typeface="Times New Roman"/>
            </a:endParaRPr>
          </a:p>
          <a:p>
            <a:pPr marL="457200" lvl="0" indent="-304800" algn="l" rtl="0">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Doesn’t talk directly about alcohol use, but does talk about trauma and the approach to treatment for an indigenous person who has been through trauma. It does briefly touch on substance use and how we need to integrate care to include the trauma they’ve been through. </a:t>
            </a:r>
            <a:endParaRPr sz="1200">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c18afdc8df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c18afdc8d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The principles of trauma-informed care include: </a:t>
            </a:r>
            <a:endParaRPr sz="1200">
              <a:latin typeface="Times New Roman"/>
              <a:ea typeface="Times New Roman"/>
              <a:cs typeface="Times New Roman"/>
              <a:sym typeface="Times New Roman"/>
            </a:endParaRPr>
          </a:p>
          <a:p>
            <a:pPr marL="914400" lvl="0" indent="-304800" algn="l" rtl="0">
              <a:lnSpc>
                <a:spcPct val="115000"/>
              </a:lnSpc>
              <a:spcBef>
                <a:spcPts val="0"/>
              </a:spcBef>
              <a:spcAft>
                <a:spcPts val="0"/>
              </a:spcAft>
              <a:buClr>
                <a:srgbClr val="000000"/>
              </a:buClr>
              <a:buSzPts val="1200"/>
              <a:buFont typeface="Times New Roman"/>
              <a:buAutoNum type="alphaLcPeriod"/>
            </a:pPr>
            <a:r>
              <a:rPr lang="en" sz="1200">
                <a:latin typeface="Times New Roman"/>
                <a:ea typeface="Times New Roman"/>
                <a:cs typeface="Times New Roman"/>
                <a:sym typeface="Times New Roman"/>
              </a:rPr>
              <a:t> Trauma awareness among service providers and acknowledgement of how trauma has impacted the wellness of the person receiving care.</a:t>
            </a:r>
            <a:endParaRPr sz="1200">
              <a:latin typeface="Times New Roman"/>
              <a:ea typeface="Times New Roman"/>
              <a:cs typeface="Times New Roman"/>
              <a:sym typeface="Times New Roman"/>
            </a:endParaRPr>
          </a:p>
          <a:p>
            <a:pPr marL="914400" lvl="0" indent="-304800" algn="l" rtl="0">
              <a:lnSpc>
                <a:spcPct val="115000"/>
              </a:lnSpc>
              <a:spcBef>
                <a:spcPts val="0"/>
              </a:spcBef>
              <a:spcAft>
                <a:spcPts val="0"/>
              </a:spcAft>
              <a:buClr>
                <a:srgbClr val="000000"/>
              </a:buClr>
              <a:buSzPts val="1200"/>
              <a:buFont typeface="Times New Roman"/>
              <a:buAutoNum type="alphaLcPeriod"/>
            </a:pPr>
            <a:r>
              <a:rPr lang="en" sz="1200">
                <a:latin typeface="Times New Roman"/>
                <a:ea typeface="Times New Roman"/>
                <a:cs typeface="Times New Roman"/>
                <a:sym typeface="Times New Roman"/>
              </a:rPr>
              <a:t> Emphasis on safety and trustworthiness: physical, emotional, spiritual, and cultural safety.</a:t>
            </a:r>
            <a:endParaRPr sz="1200">
              <a:latin typeface="Times New Roman"/>
              <a:ea typeface="Times New Roman"/>
              <a:cs typeface="Times New Roman"/>
              <a:sym typeface="Times New Roman"/>
            </a:endParaRPr>
          </a:p>
          <a:p>
            <a:pPr marL="914400" lvl="0" indent="-304800" algn="l" rtl="0">
              <a:lnSpc>
                <a:spcPct val="115000"/>
              </a:lnSpc>
              <a:spcBef>
                <a:spcPts val="0"/>
              </a:spcBef>
              <a:spcAft>
                <a:spcPts val="0"/>
              </a:spcAft>
              <a:buClr>
                <a:srgbClr val="000000"/>
              </a:buClr>
              <a:buSzPts val="1200"/>
              <a:buFont typeface="Times New Roman"/>
              <a:buAutoNum type="alphaLcPeriod"/>
            </a:pPr>
            <a:r>
              <a:rPr lang="en" sz="1200">
                <a:latin typeface="Times New Roman"/>
                <a:ea typeface="Times New Roman"/>
                <a:cs typeface="Times New Roman"/>
                <a:sym typeface="Times New Roman"/>
              </a:rPr>
              <a:t> Emphasis on choice, collaboration and relational connection.</a:t>
            </a:r>
            <a:endParaRPr sz="1200">
              <a:latin typeface="Times New Roman"/>
              <a:ea typeface="Times New Roman"/>
              <a:cs typeface="Times New Roman"/>
              <a:sym typeface="Times New Roman"/>
            </a:endParaRPr>
          </a:p>
          <a:p>
            <a:pPr marL="914400" lvl="0" indent="-304800" algn="l" rtl="0">
              <a:lnSpc>
                <a:spcPct val="115000"/>
              </a:lnSpc>
              <a:spcBef>
                <a:spcPts val="0"/>
              </a:spcBef>
              <a:spcAft>
                <a:spcPts val="0"/>
              </a:spcAft>
              <a:buClr>
                <a:srgbClr val="000000"/>
              </a:buClr>
              <a:buSzPts val="1200"/>
              <a:buFont typeface="Times New Roman"/>
              <a:buAutoNum type="alphaLcPeriod"/>
            </a:pPr>
            <a:r>
              <a:rPr lang="en" sz="1200">
                <a:latin typeface="Times New Roman"/>
                <a:ea typeface="Times New Roman"/>
                <a:cs typeface="Times New Roman"/>
                <a:sym typeface="Times New Roman"/>
              </a:rPr>
              <a:t> Emphasis on a strengths-based approach to care.</a:t>
            </a:r>
            <a:endParaRPr sz="120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bd995ddd2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bd995ddd2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Due to the sensitive nature of this topic, we encountered several areas in which the research could have been expanded on. During our research we noticed that more often than not, the number of participants was quite low. This is in part, due to the limited number of people with said experiences and in part due to the willingness of those to speak about the traumatic experiences. This results in an already limited amount of eligible participants to diminish further. When conducting these research studies, it is very important that the research participants feel comfortable in their setting and sharing their stories. If the participants are not in a place where they feel safe, the research cannot be ethically conducted. Each indigenous community experienced different things and it is very important that we do not group everyone's experiences into one. That being said, it is very hard to draw a conclusion as a whole when there are so many different experiences. Each indigenous community should be researched differently do showcase all the different experiences that were encountered.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c67339335d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c67339335d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Amy</a:t>
            </a:r>
            <a:endParaRPr sz="12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Thank you for listening to our presentation. </a:t>
            </a:r>
            <a:endParaRPr sz="12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Please take this time to ask us questions if you have any!</a:t>
            </a:r>
            <a:endParaRPr sz="12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2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We have created a post-presentation quiz on Survey Monkey for you to complete. Please use the link on Moodle to test your knowledge retention from our presentation. </a:t>
            </a:r>
            <a:endParaRPr sz="12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Thanks!</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bd694e2abf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bd694e2abf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Before we begin, we would like to acknowledge that we are guests on the unceded and occupied lands of the Tk’emlupus te Secewpmec within Secwepemc’ulucw, the traditional territory of the Secwempemc people. We would like to acknowledge that we are not experts on the Indigenous culture, language, practices, or beliefs, however, we have created a culturally safe presentation to the best of our abilities, which utilizes current and relevant Indigenous scholarly literature and research” Thank you.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c55537dd7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c55537dd7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bd694e2abf_0_13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bd694e2abf_0_1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67339335d_2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67339335d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bd930f7de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bd930f7de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u="sng">
                <a:solidFill>
                  <a:schemeClr val="dk1"/>
                </a:solidFill>
              </a:rPr>
              <a:t>Importance of this Topic</a:t>
            </a:r>
            <a:r>
              <a:rPr lang="en">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Font typeface="Calibri"/>
              <a:buChar char="●"/>
            </a:pPr>
            <a:r>
              <a:rPr lang="en">
                <a:solidFill>
                  <a:schemeClr val="dk1"/>
                </a:solidFill>
                <a:latin typeface="Calibri"/>
                <a:ea typeface="Calibri"/>
                <a:cs typeface="Calibri"/>
                <a:sym typeface="Calibri"/>
              </a:rPr>
              <a:t>According to the 2016 census, British Columbia has the second largest Indigenous population in Canada (Ontario Ministry of Finance, 2018), and they represent approximately 5.9% of the population in BC (Statistics Canada, 2017).</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As future nurses, these statistics are imperative to know because Indigenous peoples account for a significant portion of the demographic we serve, which is why we have chosen to present to nursing students.</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Aside from providing compassionate, attentive, competent care to all clients, nurses are called to be advocates on behalf of patients (Peplau, 1997). As student nurses, it is within our capacity to start building awareness and gain the tools to engage in advocacy to address the inequities and inequalities our Indigenous clients face and work towards effecting change within the healthcare system. </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Awareness and understanding of Indigenous history and its implications on Indigenous health and wellness is necessary (Thunderbird Partnership Foundation, n.d.) because it provides the initial foundation to building a nursing practice that is culturally safe.</a:t>
            </a:r>
            <a:endParaRPr>
              <a:solidFill>
                <a:schemeClr val="dk1"/>
              </a:solidFill>
              <a:latin typeface="Calibri"/>
              <a:ea typeface="Calibri"/>
              <a:cs typeface="Calibri"/>
              <a:sym typeface="Calibri"/>
            </a:endParaRPr>
          </a:p>
          <a:p>
            <a:pPr marL="0" lvl="0" indent="0" algn="l" rtl="0">
              <a:lnSpc>
                <a:spcPct val="115000"/>
              </a:lnSpc>
              <a:spcBef>
                <a:spcPts val="1200"/>
              </a:spcBef>
              <a:spcAft>
                <a:spcPts val="1200"/>
              </a:spcAft>
              <a:buNone/>
            </a:pPr>
            <a:endParaRPr b="1" u="sng">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beb071087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beb07108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u="sng">
                <a:solidFill>
                  <a:schemeClr val="dk1"/>
                </a:solidFill>
              </a:rPr>
              <a:t>Indigenous Health Notes</a:t>
            </a:r>
            <a:r>
              <a:rPr lang="en">
                <a:solidFill>
                  <a:schemeClr val="dk1"/>
                </a:solidFill>
              </a:rPr>
              <a:t>:</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Indigenous populations experience greater health inequalities and disparities when compared to the non-Indigenous populations in Canada (Reading &amp; Wien, 2009).</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 implications of colonialist practices and policies has resulted in negative determinants of health, (National Collaborating Centre for Indigenous People, 2021; Mikkonen &amp; Raphael, 2010), which has influenced the physical, mental, emotional, and spiritual health of Indigenous people; thus, the inequities of these determinants increase negative health issues (Reading &amp; Wien, 2009).</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 irreparable harm of the colonial practice of residential schools has resulted in health issues including depression and substance misuse among Indigenous community members (Wilson, 2018).</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These schools were meant to assimilate Indigenous children, but caused irreparable harm because children lost their culture, family, language and heritage, and many residential survivors were neglected and suffered psychological, physical, and sexual abuse (Wilson, 2018).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bd694e2abf_0_13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bd694e2abf_0_1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The Indigenous populations from across the globe have undergone hundreds of years of colonization, exploitation, assimilation, and displacement which has led to tremendous historical and intergenerational trauma. After colonization, the Indigenous communities suffered forcible removal from their traditional lands and territories, and separation from family and loved ones.</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The World Health Organization reports that Indigenous communities suffer increasingly high rates of alcoholism and substance misuse disorders. Much of this can be attributed to a disconnection from their culture and language which is due to colonization, residential schools, and Indian hospitals. A literature review on the Aboriginal traditions in the treatment of substance misuse suggests that substance misuse and alcoholism is used as a survival mechanism for the Indigenous peoples whose culture and values were abolished by assimilation. This is especially apparent in the case of Residential school survivors who have suffered tremendous trauma during the process of assimilation. The degeneration of their traditional cultures and values has led to these adverse measures, including alcoholism and substance misuse, in attempts to manage the trauma that they have endured.</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c18afdc8df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c18afdc8d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sz="1200">
              <a:latin typeface="Times New Roman"/>
              <a:ea typeface="Times New Roman"/>
              <a:cs typeface="Times New Roman"/>
              <a:sym typeface="Times New Roman"/>
            </a:endParaRPr>
          </a:p>
          <a:p>
            <a:pPr marL="457200" lvl="0" indent="-304800" algn="l" rtl="0">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An article posted in the Harm Reduction Journal suggests that the reason the overdose rate is higher for indigenous peoples is because to</a:t>
            </a:r>
            <a:r>
              <a:rPr lang="en" sz="1200">
                <a:solidFill>
                  <a:schemeClr val="dk1"/>
                </a:solidFill>
                <a:latin typeface="Times New Roman"/>
                <a:ea typeface="Times New Roman"/>
                <a:cs typeface="Times New Roman"/>
                <a:sym typeface="Times New Roman"/>
              </a:rPr>
              <a:t>day’s addictions treatments could be compared to the residential school experience. When you compare both, you can see the common practices for each and recognize that, without context, you would not know about which topic you are describing.</a:t>
            </a:r>
            <a:endParaRPr sz="1200">
              <a:solidFill>
                <a:schemeClr val="dk1"/>
              </a:solidFill>
              <a:latin typeface="Times New Roman"/>
              <a:ea typeface="Times New Roman"/>
              <a:cs typeface="Times New Roman"/>
              <a:sym typeface="Times New Roman"/>
            </a:endParaRPr>
          </a:p>
          <a:p>
            <a:pPr marL="914400" lvl="0" indent="-304800" algn="l" rtl="0">
              <a:lnSpc>
                <a:spcPct val="115000"/>
              </a:lnSpc>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Unstable housing</a:t>
            </a:r>
            <a:endParaRPr sz="1200">
              <a:solidFill>
                <a:schemeClr val="dk1"/>
              </a:solidFill>
              <a:latin typeface="Times New Roman"/>
              <a:ea typeface="Times New Roman"/>
              <a:cs typeface="Times New Roman"/>
              <a:sym typeface="Times New Roman"/>
            </a:endParaRPr>
          </a:p>
          <a:p>
            <a:pPr marL="914400" lvl="0" indent="-304800" algn="l" rtl="0">
              <a:lnSpc>
                <a:spcPct val="115000"/>
              </a:lnSpc>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Forced displacement</a:t>
            </a:r>
            <a:endParaRPr sz="1200">
              <a:solidFill>
                <a:schemeClr val="dk1"/>
              </a:solidFill>
              <a:latin typeface="Times New Roman"/>
              <a:ea typeface="Times New Roman"/>
              <a:cs typeface="Times New Roman"/>
              <a:sym typeface="Times New Roman"/>
            </a:endParaRPr>
          </a:p>
          <a:p>
            <a:pPr marL="914400" lvl="0" indent="-304800" algn="l" rtl="0">
              <a:lnSpc>
                <a:spcPct val="115000"/>
              </a:lnSpc>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Relocation to “facility”</a:t>
            </a:r>
            <a:endParaRPr sz="700">
              <a:solidFill>
                <a:schemeClr val="dk1"/>
              </a:solidFill>
              <a:latin typeface="Times New Roman"/>
              <a:ea typeface="Times New Roman"/>
              <a:cs typeface="Times New Roman"/>
              <a:sym typeface="Times New Roman"/>
            </a:endParaRPr>
          </a:p>
          <a:p>
            <a:pPr marL="914400" lvl="0" indent="-304800" algn="l" rtl="0">
              <a:lnSpc>
                <a:spcPct val="115000"/>
              </a:lnSpc>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Forced removal of children</a:t>
            </a:r>
            <a:endParaRPr sz="1200">
              <a:solidFill>
                <a:schemeClr val="dk1"/>
              </a:solidFill>
              <a:latin typeface="Times New Roman"/>
              <a:ea typeface="Times New Roman"/>
              <a:cs typeface="Times New Roman"/>
              <a:sym typeface="Times New Roman"/>
            </a:endParaRPr>
          </a:p>
          <a:p>
            <a:pPr marL="914400" lvl="0" indent="-304800" algn="l" rtl="0">
              <a:lnSpc>
                <a:spcPct val="115000"/>
              </a:lnSpc>
              <a:spcBef>
                <a:spcPts val="0"/>
              </a:spcBef>
              <a:spcAft>
                <a:spcPts val="0"/>
              </a:spcAft>
              <a:buSzPts val="1200"/>
              <a:buFont typeface="Times New Roman"/>
              <a:buAutoNum type="arabicPeriod"/>
            </a:pPr>
            <a:r>
              <a:rPr lang="en" sz="1200">
                <a:latin typeface="Times New Roman"/>
                <a:ea typeface="Times New Roman"/>
                <a:cs typeface="Times New Roman"/>
                <a:sym typeface="Times New Roman"/>
              </a:rPr>
              <a:t>Little consideration for the needs and well-being of indigenous peoples.</a:t>
            </a:r>
            <a:endParaRPr sz="120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a:latin typeface="Times New Roman"/>
              <a:ea typeface="Times New Roman"/>
              <a:cs typeface="Times New Roman"/>
              <a:sym typeface="Times New Roman"/>
            </a:endParaRPr>
          </a:p>
          <a:p>
            <a:pPr marL="457200" lvl="0" indent="-304800" algn="l" rtl="0">
              <a:lnSpc>
                <a:spcPct val="11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This information comes from last canadian census held in 2016.</a:t>
            </a:r>
            <a:r>
              <a:rPr lang="en" sz="1200">
                <a:solidFill>
                  <a:srgbClr val="FF0000"/>
                </a:solidFill>
                <a:latin typeface="Times New Roman"/>
                <a:ea typeface="Times New Roman"/>
                <a:cs typeface="Times New Roman"/>
                <a:sym typeface="Times New Roman"/>
              </a:rPr>
              <a:t> </a:t>
            </a:r>
            <a:endParaRPr sz="1200">
              <a:solidFill>
                <a:srgbClr val="FF0000"/>
              </a:solidFill>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bfd865ad2d_3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bfd865ad2d_3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It is important for nurses to recognize the various individual barriers that prevent Indigenous Peoples from accessing health care services.</a:t>
            </a: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There are many individual as well as institutional factors involved. </a:t>
            </a: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The top image represents the divide between western/modern medicine and traditional/Indigenous medicine, implying that it’s possible these differing systems can work cooperatively, benefiting from one another. As student nurses, we can take initiative to help eliminate this divide and blend modern medicine with the values and benefits of traditional medicine.</a:t>
            </a: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The image below, is a picture of the Sacred Space at RIH. The ‘Spiritual Care - RIH Brochure’ describes this room as “The sacred space is always open and located on the first floor the by the front entrance doors It is a quiet place for healing and reconciliation, a place to find meaning from burdens, and a place to find hope amongst Clinical/Spiritual Care can be focused on hopelessness.” (interiorhealth.ca). I believe the addition of these space is an important step forward here in our community.</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c448a9bdb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c448a9bd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bd694e2abf_0_17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bd694e2abf_0_1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Indigenous elders and healers believe that healing constitutes reconnecting to culture, language, community, and spirituality. To be disconnected from these values, means to be disconnected from inherent sources of meaning. Traditional ceremonies, prayer, and healing techniques have been known to provide those suffering from alcoholism and substance misuse, with the knowledge and skills needed to attain a meaningful life with the creator and creations.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The study on Aboriginal traditions in the treatment of substance misuse states that in order for alcohol misuse interventions to be successful, there needs to be community involvement, leadership, and implementation. The study further states that mainstream healthcare techniques by themselves are of little use without an accurate knowledge of culture. Interventions in the Indigenous communities should be used to complement the movement towards self-determination by encouraging local initiatives to support those struggling with alcohol and substance misuse.</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surveymonkey.com/r/3NGPZYK"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hyperlink" Target="https://doi.org/10.1186/s12954-015-0046-1" TargetMode="External"/><Relationship Id="rId3" Type="http://schemas.openxmlformats.org/officeDocument/2006/relationships/hyperlink" Target="https://www.fnha.ca/WellnessSite/WellnessDocuments/FNHA-Policy-on-Mental-Health-and-Wellness.pdf" TargetMode="External"/><Relationship Id="rId7" Type="http://schemas.openxmlformats.org/officeDocument/2006/relationships/hyperlink" Target="https://doi-org.ezproxy.tru.ca/10.1186/s12954-020-00366-3"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www.integrativescience.ca/Principles/TwoEyedSeeing/" TargetMode="External"/><Relationship Id="rId5" Type="http://schemas.openxmlformats.org/officeDocument/2006/relationships/hyperlink" Target="https://www.interiorhealth.ca/YourHealth/AboriginalHealth/Documents/map_All%20Bands.pdf" TargetMode="External"/><Relationship Id="rId4" Type="http://schemas.openxmlformats.org/officeDocument/2006/relationships/hyperlink" Target="https://www.interiorhealth.ca/AboutUs/Documents/IH_map_hospitals.pdf"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nccah-ccnsa.ca/docs/social%20determinates/nccah-loppie-wien_report.pdf" TargetMode="External"/><Relationship Id="rId3" Type="http://schemas.openxmlformats.org/officeDocument/2006/relationships/hyperlink" Target="https://thecanadianfacts.org/The_Canadian_Facts.pdf" TargetMode="External"/><Relationship Id="rId7" Type="http://schemas.openxmlformats.org/officeDocument/2006/relationships/hyperlink" Target="https://doi.org/10.1177/089431849701000407"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hyperlink" Target="https://unsplash.com/photos/8u_2imJaVQs/info" TargetMode="External"/><Relationship Id="rId5" Type="http://schemas.openxmlformats.org/officeDocument/2006/relationships/hyperlink" Target="https://www.fin.gov.on.ca/en/economy/demographics/census/cenhi16-10.pdf" TargetMode="External"/><Relationship Id="rId4" Type="http://schemas.openxmlformats.org/officeDocument/2006/relationships/hyperlink" Target="https://www.nccih.ca/28/Social_Determinants.nccah#:~:text=Poverty%2C%20employment%2C%20working%20conditions%2C,inter%2Drelated%20social%20determinants%20of"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uvic.ca/hsd/nursing/undergraduate/transfer/resources/indigenous/index.php" TargetMode="External"/><Relationship Id="rId3" Type="http://schemas.openxmlformats.org/officeDocument/2006/relationships/hyperlink" Target="http://dx.doi.org/10.1016/j.addbeh.2015.07.014" TargetMode="External"/><Relationship Id="rId7" Type="http://schemas.openxmlformats.org/officeDocument/2006/relationships/hyperlink" Target="https://thunderbirdpf.org/nnapf-document-library/"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s://sencanada.ca/en/Committees/appa/Reports/42-1" TargetMode="External"/><Relationship Id="rId5" Type="http://schemas.openxmlformats.org/officeDocument/2006/relationships/hyperlink" Target="https://www12.statcan.gc.ca/census-recensement/2016/as-sa/fogs-spg/Facts-PR-Eng.cfm?TOPIC=9&amp;LANG=Eng&amp;GK=PR&amp;GC=59" TargetMode="External"/><Relationship Id="rId4" Type="http://schemas.openxmlformats.org/officeDocument/2006/relationships/hyperlink" Target="https://unsplash.com/photos/NFvdKIhxYlU" TargetMode="External"/><Relationship Id="rId9" Type="http://schemas.openxmlformats.org/officeDocument/2006/relationships/hyperlink" Target="https://opentextbc.ca/indigenizationfoundation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1692450" y="942800"/>
            <a:ext cx="5759100" cy="168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800">
                <a:latin typeface="Times New Roman"/>
                <a:ea typeface="Times New Roman"/>
                <a:cs typeface="Times New Roman"/>
                <a:sym typeface="Times New Roman"/>
              </a:rPr>
              <a:t>Alcoholism &amp; Substance Misuse Among Residential School Survivors</a:t>
            </a:r>
            <a:endParaRPr sz="3800">
              <a:latin typeface="Times New Roman"/>
              <a:ea typeface="Times New Roman"/>
              <a:cs typeface="Times New Roman"/>
              <a:sym typeface="Times New Roman"/>
            </a:endParaRPr>
          </a:p>
        </p:txBody>
      </p:sp>
      <p:sp>
        <p:nvSpPr>
          <p:cNvPr id="64" name="Google Shape;64;p13"/>
          <p:cNvSpPr txBox="1">
            <a:spLocks noGrp="1"/>
          </p:cNvSpPr>
          <p:nvPr>
            <p:ph type="subTitle" idx="1"/>
          </p:nvPr>
        </p:nvSpPr>
        <p:spPr>
          <a:xfrm>
            <a:off x="1680302" y="3156975"/>
            <a:ext cx="5783400" cy="909000"/>
          </a:xfrm>
          <a:prstGeom prst="rect">
            <a:avLst/>
          </a:prstGeom>
        </p:spPr>
        <p:txBody>
          <a:bodyPr spcFirstLastPara="1" wrap="square" lIns="91425" tIns="91425" rIns="91425" bIns="91425" anchor="t" anchorCtr="0">
            <a:normAutofit fontScale="85000"/>
          </a:bodyPr>
          <a:lstStyle/>
          <a:p>
            <a:pPr marL="0" lvl="0" indent="0" algn="ctr" rtl="0">
              <a:spcBef>
                <a:spcPts val="0"/>
              </a:spcBef>
              <a:spcAft>
                <a:spcPts val="0"/>
              </a:spcAft>
              <a:buNone/>
            </a:pPr>
            <a:r>
              <a:rPr lang="en">
                <a:latin typeface="Times New Roman"/>
                <a:ea typeface="Times New Roman"/>
                <a:cs typeface="Times New Roman"/>
                <a:sym typeface="Times New Roman"/>
              </a:rPr>
              <a:t>Created by: Ayla Knopf, Cella Lum, Riley Martian, </a:t>
            </a:r>
            <a:endParaRPr>
              <a:latin typeface="Times New Roman"/>
              <a:ea typeface="Times New Roman"/>
              <a:cs typeface="Times New Roman"/>
              <a:sym typeface="Times New Roman"/>
            </a:endParaRPr>
          </a:p>
          <a:p>
            <a:pPr marL="0" lvl="0" indent="0" algn="ctr" rtl="0">
              <a:spcBef>
                <a:spcPts val="0"/>
              </a:spcBef>
              <a:spcAft>
                <a:spcPts val="0"/>
              </a:spcAft>
              <a:buNone/>
            </a:pPr>
            <a:r>
              <a:rPr lang="en">
                <a:latin typeface="Times New Roman"/>
                <a:ea typeface="Times New Roman"/>
                <a:cs typeface="Times New Roman"/>
                <a:sym typeface="Times New Roman"/>
              </a:rPr>
              <a:t>Tess Russell, and Amy McCaskill</a:t>
            </a:r>
            <a:endParaRPr>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2"/>
          <p:cNvSpPr txBox="1">
            <a:spLocks noGrp="1"/>
          </p:cNvSpPr>
          <p:nvPr>
            <p:ph type="title"/>
          </p:nvPr>
        </p:nvSpPr>
        <p:spPr>
          <a:xfrm>
            <a:off x="387900" y="292600"/>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accent5"/>
                </a:solidFill>
              </a:rPr>
              <a:t>Culture as Medicine Cont.</a:t>
            </a:r>
            <a:endParaRPr>
              <a:solidFill>
                <a:schemeClr val="accent5"/>
              </a:solidFill>
            </a:endParaRPr>
          </a:p>
        </p:txBody>
      </p:sp>
      <p:sp>
        <p:nvSpPr>
          <p:cNvPr id="134" name="Google Shape;134;p22"/>
          <p:cNvSpPr txBox="1"/>
          <p:nvPr/>
        </p:nvSpPr>
        <p:spPr>
          <a:xfrm>
            <a:off x="170975" y="2087950"/>
            <a:ext cx="4529700" cy="2614500"/>
          </a:xfrm>
          <a:prstGeom prst="rect">
            <a:avLst/>
          </a:prstGeom>
          <a:noFill/>
          <a:ln>
            <a:noFill/>
          </a:ln>
        </p:spPr>
        <p:txBody>
          <a:bodyPr spcFirstLastPara="1" wrap="square" lIns="91425" tIns="91425" rIns="91425" bIns="91425" anchor="t" anchorCtr="0">
            <a:spAutoFit/>
          </a:bodyPr>
          <a:lstStyle/>
          <a:p>
            <a:pPr marL="457200" lvl="0" indent="-361950" algn="l" rtl="0">
              <a:lnSpc>
                <a:spcPct val="115000"/>
              </a:lnSpc>
              <a:spcBef>
                <a:spcPts val="0"/>
              </a:spcBef>
              <a:spcAft>
                <a:spcPts val="0"/>
              </a:spcAft>
              <a:buClr>
                <a:srgbClr val="FFFFFF"/>
              </a:buClr>
              <a:buSzPts val="2100"/>
              <a:buFont typeface="Times New Roman"/>
              <a:buChar char="●"/>
            </a:pPr>
            <a:r>
              <a:rPr lang="en" sz="2100">
                <a:solidFill>
                  <a:srgbClr val="FFFFFF"/>
                </a:solidFill>
                <a:latin typeface="Times New Roman"/>
                <a:ea typeface="Times New Roman"/>
                <a:cs typeface="Times New Roman"/>
                <a:sym typeface="Times New Roman"/>
              </a:rPr>
              <a:t>Community involvement, leadership, and implementation is essential</a:t>
            </a:r>
            <a:endParaRPr sz="2100">
              <a:solidFill>
                <a:srgbClr val="FFFFFF"/>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a:solidFill>
                <a:srgbClr val="FFFFFF"/>
              </a:solidFill>
              <a:latin typeface="Times New Roman"/>
              <a:ea typeface="Times New Roman"/>
              <a:cs typeface="Times New Roman"/>
              <a:sym typeface="Times New Roman"/>
            </a:endParaRPr>
          </a:p>
          <a:p>
            <a:pPr marL="457200" lvl="0" indent="-361950" algn="l" rtl="0">
              <a:lnSpc>
                <a:spcPct val="115000"/>
              </a:lnSpc>
              <a:spcBef>
                <a:spcPts val="0"/>
              </a:spcBef>
              <a:spcAft>
                <a:spcPts val="0"/>
              </a:spcAft>
              <a:buClr>
                <a:srgbClr val="FFFFFF"/>
              </a:buClr>
              <a:buSzPts val="2100"/>
              <a:buFont typeface="Times New Roman"/>
              <a:buChar char="●"/>
            </a:pPr>
            <a:r>
              <a:rPr lang="en" sz="2100">
                <a:solidFill>
                  <a:schemeClr val="dk1"/>
                </a:solidFill>
                <a:latin typeface="Times New Roman"/>
                <a:ea typeface="Times New Roman"/>
                <a:cs typeface="Times New Roman"/>
                <a:sym typeface="Times New Roman"/>
              </a:rPr>
              <a:t>Healing constitutes reconnecting to culture, community, language, and spirituality</a:t>
            </a:r>
            <a:endParaRPr sz="2100">
              <a:solidFill>
                <a:srgbClr val="FFFFFF"/>
              </a:solidFill>
              <a:latin typeface="Times New Roman"/>
              <a:ea typeface="Times New Roman"/>
              <a:cs typeface="Times New Roman"/>
              <a:sym typeface="Times New Roman"/>
            </a:endParaRPr>
          </a:p>
        </p:txBody>
      </p:sp>
      <p:pic>
        <p:nvPicPr>
          <p:cNvPr id="135" name="Google Shape;135;p22"/>
          <p:cNvPicPr preferRelativeResize="0"/>
          <p:nvPr/>
        </p:nvPicPr>
        <p:blipFill>
          <a:blip r:embed="rId3">
            <a:alphaModFix/>
          </a:blip>
          <a:stretch>
            <a:fillRect/>
          </a:stretch>
        </p:blipFill>
        <p:spPr>
          <a:xfrm>
            <a:off x="4700675" y="2087961"/>
            <a:ext cx="4312800" cy="2802589"/>
          </a:xfrm>
          <a:prstGeom prst="rect">
            <a:avLst/>
          </a:prstGeom>
          <a:noFill/>
          <a:ln>
            <a:noFill/>
          </a:ln>
        </p:spPr>
      </p:pic>
      <p:sp>
        <p:nvSpPr>
          <p:cNvPr id="136" name="Google Shape;136;p22"/>
          <p:cNvSpPr txBox="1"/>
          <p:nvPr/>
        </p:nvSpPr>
        <p:spPr>
          <a:xfrm>
            <a:off x="170975" y="939825"/>
            <a:ext cx="9039900" cy="1085100"/>
          </a:xfrm>
          <a:prstGeom prst="rect">
            <a:avLst/>
          </a:prstGeom>
          <a:noFill/>
          <a:ln>
            <a:noFill/>
          </a:ln>
        </p:spPr>
        <p:txBody>
          <a:bodyPr spcFirstLastPara="1" wrap="square" lIns="91425" tIns="91425" rIns="91425" bIns="91425" anchor="t" anchorCtr="0">
            <a:spAutoFit/>
          </a:bodyPr>
          <a:lstStyle/>
          <a:p>
            <a:pPr marL="457200" lvl="0" indent="-361950" algn="l" rtl="0">
              <a:lnSpc>
                <a:spcPct val="150000"/>
              </a:lnSpc>
              <a:spcBef>
                <a:spcPts val="0"/>
              </a:spcBef>
              <a:spcAft>
                <a:spcPts val="0"/>
              </a:spcAft>
              <a:buClr>
                <a:schemeClr val="dk1"/>
              </a:buClr>
              <a:buSzPts val="2100"/>
              <a:buChar char="●"/>
            </a:pPr>
            <a:r>
              <a:rPr lang="en" sz="2100">
                <a:solidFill>
                  <a:schemeClr val="dk1"/>
                </a:solidFill>
                <a:latin typeface="Times New Roman"/>
                <a:ea typeface="Times New Roman"/>
                <a:cs typeface="Times New Roman"/>
                <a:sym typeface="Times New Roman"/>
              </a:rPr>
              <a:t>Culture and language are medicine </a:t>
            </a:r>
            <a:endParaRPr sz="2100">
              <a:solidFill>
                <a:schemeClr val="dk1"/>
              </a:solidFill>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400">
              <a:solidFill>
                <a:schemeClr val="dk1"/>
              </a:solidFill>
              <a:latin typeface="Times New Roman"/>
              <a:ea typeface="Times New Roman"/>
              <a:cs typeface="Times New Roman"/>
              <a:sym typeface="Times New Roman"/>
            </a:endParaRPr>
          </a:p>
          <a:p>
            <a:pPr marL="457200" lvl="0" indent="-361950" algn="l" rtl="0">
              <a:lnSpc>
                <a:spcPct val="150000"/>
              </a:lnSpc>
              <a:spcBef>
                <a:spcPts val="0"/>
              </a:spcBef>
              <a:spcAft>
                <a:spcPts val="0"/>
              </a:spcAft>
              <a:buClr>
                <a:schemeClr val="dk1"/>
              </a:buClr>
              <a:buSzPts val="2100"/>
              <a:buChar char="●"/>
            </a:pPr>
            <a:r>
              <a:rPr lang="en" sz="2100">
                <a:solidFill>
                  <a:schemeClr val="dk1"/>
                </a:solidFill>
                <a:latin typeface="Times New Roman"/>
                <a:ea typeface="Times New Roman"/>
                <a:cs typeface="Times New Roman"/>
                <a:sym typeface="Times New Roman"/>
              </a:rPr>
              <a:t>Culture has protected and therapeutic value which can promote resilience</a:t>
            </a:r>
            <a:endParaRPr>
              <a:latin typeface="Roboto"/>
              <a:ea typeface="Roboto"/>
              <a:cs typeface="Roboto"/>
              <a:sym typeface="Roboto"/>
            </a:endParaRPr>
          </a:p>
        </p:txBody>
      </p:sp>
      <p:sp>
        <p:nvSpPr>
          <p:cNvPr id="137" name="Google Shape;137;p22"/>
          <p:cNvSpPr txBox="1"/>
          <p:nvPr/>
        </p:nvSpPr>
        <p:spPr>
          <a:xfrm>
            <a:off x="4635025" y="4804800"/>
            <a:ext cx="4312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Figure 8.  Aboriginal Medicine and Healing Practices [Image], by UBC</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3"/>
          <p:cNvSpPr txBox="1">
            <a:spLocks noGrp="1"/>
          </p:cNvSpPr>
          <p:nvPr>
            <p:ph type="title"/>
          </p:nvPr>
        </p:nvSpPr>
        <p:spPr>
          <a:xfrm>
            <a:off x="387900" y="378650"/>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accent5"/>
                </a:solidFill>
              </a:rPr>
              <a:t>Traditional Medicine</a:t>
            </a:r>
            <a:endParaRPr>
              <a:solidFill>
                <a:schemeClr val="accent5"/>
              </a:solidFill>
            </a:endParaRPr>
          </a:p>
        </p:txBody>
      </p:sp>
      <p:sp>
        <p:nvSpPr>
          <p:cNvPr id="143" name="Google Shape;143;p23"/>
          <p:cNvSpPr txBox="1"/>
          <p:nvPr/>
        </p:nvSpPr>
        <p:spPr>
          <a:xfrm>
            <a:off x="442725" y="976500"/>
            <a:ext cx="8368200" cy="19239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rgbClr val="FFFFFF"/>
              </a:buClr>
              <a:buSzPts val="2000"/>
              <a:buChar char="●"/>
            </a:pPr>
            <a:r>
              <a:rPr lang="en" sz="2000">
                <a:solidFill>
                  <a:srgbClr val="FFFFFF"/>
                </a:solidFill>
                <a:latin typeface="Times New Roman"/>
                <a:ea typeface="Times New Roman"/>
                <a:cs typeface="Times New Roman"/>
                <a:sym typeface="Times New Roman"/>
              </a:rPr>
              <a:t>Traditions medicine is “diverse health practices, approaches, knowledge and beliefs incorporating plant, animal, and/or mineral-based medicines, spiritual therapies, mechanical techniques and exercises, applied singularly or in combination to maintain” (WHO, 2002)</a:t>
            </a:r>
            <a:endParaRPr sz="2000">
              <a:solidFill>
                <a:srgbClr val="FFFFFF"/>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2100">
              <a:solidFill>
                <a:srgbClr val="FFFFFF"/>
              </a:solidFill>
              <a:latin typeface="Times New Roman"/>
              <a:ea typeface="Times New Roman"/>
              <a:cs typeface="Times New Roman"/>
              <a:sym typeface="Times New Roman"/>
            </a:endParaRPr>
          </a:p>
        </p:txBody>
      </p:sp>
      <p:pic>
        <p:nvPicPr>
          <p:cNvPr id="144" name="Google Shape;144;p23"/>
          <p:cNvPicPr preferRelativeResize="0"/>
          <p:nvPr/>
        </p:nvPicPr>
        <p:blipFill>
          <a:blip r:embed="rId3">
            <a:alphaModFix/>
          </a:blip>
          <a:stretch>
            <a:fillRect/>
          </a:stretch>
        </p:blipFill>
        <p:spPr>
          <a:xfrm>
            <a:off x="5436050" y="2571750"/>
            <a:ext cx="3608474" cy="2306999"/>
          </a:xfrm>
          <a:prstGeom prst="rect">
            <a:avLst/>
          </a:prstGeom>
          <a:noFill/>
          <a:ln>
            <a:noFill/>
          </a:ln>
        </p:spPr>
      </p:pic>
      <p:sp>
        <p:nvSpPr>
          <p:cNvPr id="145" name="Google Shape;145;p23"/>
          <p:cNvSpPr txBox="1"/>
          <p:nvPr/>
        </p:nvSpPr>
        <p:spPr>
          <a:xfrm>
            <a:off x="387900" y="2693850"/>
            <a:ext cx="4992300" cy="21564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Char char="●"/>
            </a:pPr>
            <a:r>
              <a:rPr lang="en" sz="2000">
                <a:solidFill>
                  <a:schemeClr val="dk1"/>
                </a:solidFill>
                <a:latin typeface="Times New Roman"/>
                <a:ea typeface="Times New Roman"/>
                <a:cs typeface="Times New Roman"/>
                <a:sym typeface="Times New Roman"/>
              </a:rPr>
              <a:t>Traditional medicine is an integral part of the Indigenous culture which must be respected </a:t>
            </a:r>
            <a:endParaRPr sz="20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a:solidFill>
                <a:schemeClr val="dk1"/>
              </a:solidFill>
              <a:latin typeface="Times New Roman"/>
              <a:ea typeface="Times New Roman"/>
              <a:cs typeface="Times New Roman"/>
              <a:sym typeface="Times New Roman"/>
            </a:endParaRPr>
          </a:p>
          <a:p>
            <a:pPr marL="457200" lvl="0" indent="-355600" algn="l" rtl="0">
              <a:lnSpc>
                <a:spcPct val="115000"/>
              </a:lnSpc>
              <a:spcBef>
                <a:spcPts val="0"/>
              </a:spcBef>
              <a:spcAft>
                <a:spcPts val="0"/>
              </a:spcAft>
              <a:buClr>
                <a:schemeClr val="dk1"/>
              </a:buClr>
              <a:buSzPts val="2000"/>
              <a:buChar char="●"/>
            </a:pPr>
            <a:r>
              <a:rPr lang="en" sz="2000">
                <a:solidFill>
                  <a:schemeClr val="dk1"/>
                </a:solidFill>
                <a:latin typeface="Times New Roman"/>
                <a:ea typeface="Times New Roman"/>
                <a:cs typeface="Times New Roman"/>
                <a:sym typeface="Times New Roman"/>
              </a:rPr>
              <a:t>Traditional medicine supports hope and cohesion </a:t>
            </a:r>
            <a:endParaRPr sz="1300">
              <a:latin typeface="Roboto"/>
              <a:ea typeface="Roboto"/>
              <a:cs typeface="Roboto"/>
              <a:sym typeface="Roboto"/>
            </a:endParaRPr>
          </a:p>
        </p:txBody>
      </p:sp>
      <p:sp>
        <p:nvSpPr>
          <p:cNvPr id="146" name="Google Shape;146;p23"/>
          <p:cNvSpPr txBox="1"/>
          <p:nvPr/>
        </p:nvSpPr>
        <p:spPr>
          <a:xfrm>
            <a:off x="5380200" y="4820400"/>
            <a:ext cx="3763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Figure 9. Traditional medicine [image] by traditional healer association</a:t>
            </a:r>
            <a:endParaRPr sz="900">
              <a:solidFill>
                <a:srgbClr val="FFFFFF"/>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4"/>
          <p:cNvSpPr txBox="1">
            <a:spLocks noGrp="1"/>
          </p:cNvSpPr>
          <p:nvPr>
            <p:ph type="title"/>
          </p:nvPr>
        </p:nvSpPr>
        <p:spPr>
          <a:xfrm>
            <a:off x="387900" y="267525"/>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accent5"/>
                </a:solidFill>
              </a:rPr>
              <a:t>Two-Eyed Seeing</a:t>
            </a:r>
            <a:endParaRPr>
              <a:solidFill>
                <a:schemeClr val="accent5"/>
              </a:solidFill>
            </a:endParaRPr>
          </a:p>
        </p:txBody>
      </p:sp>
      <p:sp>
        <p:nvSpPr>
          <p:cNvPr id="152" name="Google Shape;152;p24"/>
          <p:cNvSpPr txBox="1"/>
          <p:nvPr/>
        </p:nvSpPr>
        <p:spPr>
          <a:xfrm>
            <a:off x="267175" y="1154775"/>
            <a:ext cx="5419800" cy="3765000"/>
          </a:xfrm>
          <a:prstGeom prst="rect">
            <a:avLst/>
          </a:prstGeom>
          <a:noFill/>
          <a:ln>
            <a:noFill/>
          </a:ln>
        </p:spPr>
        <p:txBody>
          <a:bodyPr spcFirstLastPara="1" wrap="square" lIns="91425" tIns="91425" rIns="91425" bIns="91425" anchor="t" anchorCtr="0">
            <a:spAutoFit/>
          </a:bodyPr>
          <a:lstStyle/>
          <a:p>
            <a:pPr marL="457200" marR="0" lvl="0" indent="-361950" algn="l" rtl="0">
              <a:lnSpc>
                <a:spcPct val="115000"/>
              </a:lnSpc>
              <a:spcBef>
                <a:spcPts val="0"/>
              </a:spcBef>
              <a:spcAft>
                <a:spcPts val="0"/>
              </a:spcAft>
              <a:buClr>
                <a:srgbClr val="FFFFFF"/>
              </a:buClr>
              <a:buSzPts val="2100"/>
              <a:buFont typeface="Times New Roman"/>
              <a:buChar char="●"/>
            </a:pPr>
            <a:r>
              <a:rPr lang="en" sz="2100">
                <a:solidFill>
                  <a:srgbClr val="FFFFFF"/>
                </a:solidFill>
                <a:latin typeface="Times New Roman"/>
                <a:ea typeface="Times New Roman"/>
                <a:cs typeface="Times New Roman"/>
                <a:sym typeface="Times New Roman"/>
              </a:rPr>
              <a:t>Presented by Elder Albert Marshall in 2004.</a:t>
            </a:r>
            <a:endParaRPr sz="2100">
              <a:solidFill>
                <a:srgbClr val="FFFFFF"/>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endParaRPr sz="1200">
              <a:solidFill>
                <a:srgbClr val="FFFFFF"/>
              </a:solidFill>
              <a:latin typeface="Times New Roman"/>
              <a:ea typeface="Times New Roman"/>
              <a:cs typeface="Times New Roman"/>
              <a:sym typeface="Times New Roman"/>
            </a:endParaRPr>
          </a:p>
          <a:p>
            <a:pPr marL="457200" marR="0" lvl="0" indent="-361950" algn="l" rtl="0">
              <a:lnSpc>
                <a:spcPct val="115000"/>
              </a:lnSpc>
              <a:spcBef>
                <a:spcPts val="0"/>
              </a:spcBef>
              <a:spcAft>
                <a:spcPts val="0"/>
              </a:spcAft>
              <a:buClr>
                <a:srgbClr val="FFFFFF"/>
              </a:buClr>
              <a:buSzPts val="2100"/>
              <a:buFont typeface="Times New Roman"/>
              <a:buChar char="●"/>
            </a:pPr>
            <a:r>
              <a:rPr lang="en" sz="2100">
                <a:solidFill>
                  <a:srgbClr val="FFFFFF"/>
                </a:solidFill>
                <a:latin typeface="Times New Roman"/>
                <a:ea typeface="Times New Roman"/>
                <a:cs typeface="Times New Roman"/>
                <a:sym typeface="Times New Roman"/>
              </a:rPr>
              <a:t>Marsh et al., 2015, propose a Two-Eyed Seeing approach to treatment.</a:t>
            </a:r>
            <a:endParaRPr sz="2100">
              <a:solidFill>
                <a:srgbClr val="FFFFFF"/>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endParaRPr sz="1200">
              <a:solidFill>
                <a:srgbClr val="FFFFFF"/>
              </a:solidFill>
              <a:latin typeface="Times New Roman"/>
              <a:ea typeface="Times New Roman"/>
              <a:cs typeface="Times New Roman"/>
              <a:sym typeface="Times New Roman"/>
            </a:endParaRPr>
          </a:p>
          <a:p>
            <a:pPr marL="457200" marR="0" lvl="0" indent="-361950" algn="l" rtl="0">
              <a:lnSpc>
                <a:spcPct val="115000"/>
              </a:lnSpc>
              <a:spcBef>
                <a:spcPts val="0"/>
              </a:spcBef>
              <a:spcAft>
                <a:spcPts val="0"/>
              </a:spcAft>
              <a:buClr>
                <a:srgbClr val="FFFFFF"/>
              </a:buClr>
              <a:buSzPts val="2100"/>
              <a:buFont typeface="Times New Roman"/>
              <a:buChar char="●"/>
            </a:pPr>
            <a:r>
              <a:rPr lang="en" sz="2100">
                <a:solidFill>
                  <a:srgbClr val="FFFFFF"/>
                </a:solidFill>
                <a:latin typeface="Times New Roman"/>
                <a:ea typeface="Times New Roman"/>
                <a:cs typeface="Times New Roman"/>
                <a:sym typeface="Times New Roman"/>
              </a:rPr>
              <a:t>Two-Eyed Seeing incorporates both: </a:t>
            </a:r>
            <a:endParaRPr sz="2100">
              <a:solidFill>
                <a:srgbClr val="FFFFFF"/>
              </a:solidFill>
              <a:latin typeface="Times New Roman"/>
              <a:ea typeface="Times New Roman"/>
              <a:cs typeface="Times New Roman"/>
              <a:sym typeface="Times New Roman"/>
            </a:endParaRPr>
          </a:p>
          <a:p>
            <a:pPr marL="914400" marR="0" lvl="1" indent="-361950" algn="l" rtl="0">
              <a:lnSpc>
                <a:spcPct val="115000"/>
              </a:lnSpc>
              <a:spcBef>
                <a:spcPts val="0"/>
              </a:spcBef>
              <a:spcAft>
                <a:spcPts val="0"/>
              </a:spcAft>
              <a:buClr>
                <a:srgbClr val="FFFFFF"/>
              </a:buClr>
              <a:buSzPts val="2100"/>
              <a:buFont typeface="Times New Roman"/>
              <a:buChar char="○"/>
            </a:pPr>
            <a:r>
              <a:rPr lang="en" sz="2100">
                <a:solidFill>
                  <a:srgbClr val="FFFFFF"/>
                </a:solidFill>
                <a:latin typeface="Times New Roman"/>
                <a:ea typeface="Times New Roman"/>
                <a:cs typeface="Times New Roman"/>
                <a:sym typeface="Times New Roman"/>
              </a:rPr>
              <a:t>Traditional Indigneous healing practices </a:t>
            </a:r>
            <a:endParaRPr sz="2100">
              <a:solidFill>
                <a:srgbClr val="FFFFFF"/>
              </a:solidFill>
              <a:latin typeface="Times New Roman"/>
              <a:ea typeface="Times New Roman"/>
              <a:cs typeface="Times New Roman"/>
              <a:sym typeface="Times New Roman"/>
            </a:endParaRPr>
          </a:p>
          <a:p>
            <a:pPr marL="914400" marR="0" lvl="1" indent="-361950" algn="l" rtl="0">
              <a:lnSpc>
                <a:spcPct val="115000"/>
              </a:lnSpc>
              <a:spcBef>
                <a:spcPts val="0"/>
              </a:spcBef>
              <a:spcAft>
                <a:spcPts val="0"/>
              </a:spcAft>
              <a:buClr>
                <a:srgbClr val="FFFFFF"/>
              </a:buClr>
              <a:buSzPts val="2100"/>
              <a:buFont typeface="Times New Roman"/>
              <a:buChar char="○"/>
            </a:pPr>
            <a:r>
              <a:rPr lang="en" sz="2100">
                <a:solidFill>
                  <a:srgbClr val="FFFFFF"/>
                </a:solidFill>
                <a:latin typeface="Times New Roman"/>
                <a:ea typeface="Times New Roman"/>
                <a:cs typeface="Times New Roman"/>
                <a:sym typeface="Times New Roman"/>
              </a:rPr>
              <a:t>Western treatment</a:t>
            </a:r>
            <a:endParaRPr sz="2100">
              <a:solidFill>
                <a:srgbClr val="FFFFFF"/>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endParaRPr sz="1300">
              <a:solidFill>
                <a:srgbClr val="FFFFFF"/>
              </a:solidFill>
              <a:latin typeface="Times New Roman"/>
              <a:ea typeface="Times New Roman"/>
              <a:cs typeface="Times New Roman"/>
              <a:sym typeface="Times New Roman"/>
            </a:endParaRPr>
          </a:p>
          <a:p>
            <a:pPr marL="457200" marR="0" lvl="0" indent="-355600" algn="l" rtl="0">
              <a:lnSpc>
                <a:spcPct val="115000"/>
              </a:lnSpc>
              <a:spcBef>
                <a:spcPts val="0"/>
              </a:spcBef>
              <a:spcAft>
                <a:spcPts val="0"/>
              </a:spcAft>
              <a:buClr>
                <a:srgbClr val="FFFFFF"/>
              </a:buClr>
              <a:buSzPts val="2000"/>
              <a:buFont typeface="Times New Roman"/>
              <a:buChar char="●"/>
            </a:pPr>
            <a:r>
              <a:rPr lang="en" sz="2100">
                <a:solidFill>
                  <a:srgbClr val="FFFFFF"/>
                </a:solidFill>
                <a:latin typeface="Times New Roman"/>
                <a:ea typeface="Times New Roman"/>
                <a:cs typeface="Times New Roman"/>
                <a:sym typeface="Times New Roman"/>
              </a:rPr>
              <a:t>Addresses both intergenerational trauma and substance misuse.</a:t>
            </a:r>
            <a:r>
              <a:rPr lang="en" sz="2000">
                <a:solidFill>
                  <a:srgbClr val="FFFFFF"/>
                </a:solidFill>
                <a:latin typeface="Times New Roman"/>
                <a:ea typeface="Times New Roman"/>
                <a:cs typeface="Times New Roman"/>
                <a:sym typeface="Times New Roman"/>
              </a:rPr>
              <a:t> </a:t>
            </a:r>
            <a:endParaRPr sz="2000">
              <a:solidFill>
                <a:srgbClr val="FFFFFF"/>
              </a:solidFill>
              <a:latin typeface="Times New Roman"/>
              <a:ea typeface="Times New Roman"/>
              <a:cs typeface="Times New Roman"/>
              <a:sym typeface="Times New Roman"/>
            </a:endParaRPr>
          </a:p>
        </p:txBody>
      </p:sp>
      <p:pic>
        <p:nvPicPr>
          <p:cNvPr id="153" name="Google Shape;153;p24"/>
          <p:cNvPicPr preferRelativeResize="0"/>
          <p:nvPr/>
        </p:nvPicPr>
        <p:blipFill>
          <a:blip r:embed="rId3">
            <a:alphaModFix/>
          </a:blip>
          <a:stretch>
            <a:fillRect/>
          </a:stretch>
        </p:blipFill>
        <p:spPr>
          <a:xfrm>
            <a:off x="5631575" y="1535775"/>
            <a:ext cx="3306300" cy="234658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1828800" lvl="0" indent="0" algn="l" rtl="0">
              <a:spcBef>
                <a:spcPts val="0"/>
              </a:spcBef>
              <a:spcAft>
                <a:spcPts val="0"/>
              </a:spcAft>
              <a:buNone/>
            </a:pPr>
            <a:r>
              <a:rPr lang="en">
                <a:solidFill>
                  <a:schemeClr val="accent5"/>
                </a:solidFill>
              </a:rPr>
              <a:t>Decolonizing Health Care</a:t>
            </a:r>
            <a:endParaRPr>
              <a:solidFill>
                <a:schemeClr val="accent5"/>
              </a:solidFill>
            </a:endParaRPr>
          </a:p>
        </p:txBody>
      </p:sp>
      <p:sp>
        <p:nvSpPr>
          <p:cNvPr id="159" name="Google Shape;159;p25"/>
          <p:cNvSpPr txBox="1">
            <a:spLocks noGrp="1"/>
          </p:cNvSpPr>
          <p:nvPr>
            <p:ph type="body" idx="1"/>
          </p:nvPr>
        </p:nvSpPr>
        <p:spPr>
          <a:xfrm>
            <a:off x="4850875" y="1316225"/>
            <a:ext cx="4050000" cy="3578700"/>
          </a:xfrm>
          <a:prstGeom prst="rect">
            <a:avLst/>
          </a:prstGeom>
        </p:spPr>
        <p:txBody>
          <a:bodyPr spcFirstLastPara="1" wrap="square" lIns="91425" tIns="91425" rIns="91425" bIns="91425" anchor="t" anchorCtr="0">
            <a:normAutofit lnSpcReduction="20000"/>
          </a:bodyPr>
          <a:lstStyle/>
          <a:p>
            <a:pPr marL="457200" lvl="0" indent="-361950" algn="l" rtl="0">
              <a:lnSpc>
                <a:spcPct val="150000"/>
              </a:lnSpc>
              <a:spcBef>
                <a:spcPts val="0"/>
              </a:spcBef>
              <a:spcAft>
                <a:spcPts val="0"/>
              </a:spcAft>
              <a:buSzPts val="2100"/>
              <a:buFont typeface="Times New Roman"/>
              <a:buChar char="●"/>
            </a:pPr>
            <a:r>
              <a:rPr lang="en" sz="2100">
                <a:latin typeface="Times New Roman"/>
                <a:ea typeface="Times New Roman"/>
                <a:cs typeface="Times New Roman"/>
                <a:sym typeface="Times New Roman"/>
              </a:rPr>
              <a:t>Education </a:t>
            </a:r>
            <a:endParaRPr sz="2100">
              <a:latin typeface="Times New Roman"/>
              <a:ea typeface="Times New Roman"/>
              <a:cs typeface="Times New Roman"/>
              <a:sym typeface="Times New Roman"/>
            </a:endParaRPr>
          </a:p>
          <a:p>
            <a:pPr marL="0" lvl="0" indent="0" algn="l" rtl="0">
              <a:lnSpc>
                <a:spcPct val="150000"/>
              </a:lnSpc>
              <a:spcBef>
                <a:spcPts val="1200"/>
              </a:spcBef>
              <a:spcAft>
                <a:spcPts val="0"/>
              </a:spcAft>
              <a:buNone/>
            </a:pPr>
            <a:endParaRPr sz="100">
              <a:latin typeface="Times New Roman"/>
              <a:ea typeface="Times New Roman"/>
              <a:cs typeface="Times New Roman"/>
              <a:sym typeface="Times New Roman"/>
            </a:endParaRPr>
          </a:p>
          <a:p>
            <a:pPr marL="457200" lvl="0" indent="-361950" algn="l" rtl="0">
              <a:lnSpc>
                <a:spcPct val="150000"/>
              </a:lnSpc>
              <a:spcBef>
                <a:spcPts val="1200"/>
              </a:spcBef>
              <a:spcAft>
                <a:spcPts val="0"/>
              </a:spcAft>
              <a:buSzPts val="2100"/>
              <a:buFont typeface="Times New Roman"/>
              <a:buChar char="●"/>
            </a:pPr>
            <a:r>
              <a:rPr lang="en" sz="2100">
                <a:latin typeface="Times New Roman"/>
                <a:ea typeface="Times New Roman"/>
                <a:cs typeface="Times New Roman"/>
                <a:sym typeface="Times New Roman"/>
              </a:rPr>
              <a:t>Indigenous Leadership in Healthcare</a:t>
            </a:r>
            <a:endParaRPr sz="2100">
              <a:latin typeface="Times New Roman"/>
              <a:ea typeface="Times New Roman"/>
              <a:cs typeface="Times New Roman"/>
              <a:sym typeface="Times New Roman"/>
            </a:endParaRPr>
          </a:p>
          <a:p>
            <a:pPr marL="0" lvl="0" indent="0" algn="l" rtl="0">
              <a:lnSpc>
                <a:spcPct val="150000"/>
              </a:lnSpc>
              <a:spcBef>
                <a:spcPts val="1200"/>
              </a:spcBef>
              <a:spcAft>
                <a:spcPts val="0"/>
              </a:spcAft>
              <a:buNone/>
            </a:pPr>
            <a:endParaRPr sz="100">
              <a:latin typeface="Times New Roman"/>
              <a:ea typeface="Times New Roman"/>
              <a:cs typeface="Times New Roman"/>
              <a:sym typeface="Times New Roman"/>
            </a:endParaRPr>
          </a:p>
          <a:p>
            <a:pPr marL="457200" lvl="0" indent="-361950" algn="l" rtl="0">
              <a:lnSpc>
                <a:spcPct val="150000"/>
              </a:lnSpc>
              <a:spcBef>
                <a:spcPts val="1200"/>
              </a:spcBef>
              <a:spcAft>
                <a:spcPts val="0"/>
              </a:spcAft>
              <a:buSzPts val="2100"/>
              <a:buFont typeface="Times New Roman"/>
              <a:buChar char="●"/>
            </a:pPr>
            <a:r>
              <a:rPr lang="en" sz="2100">
                <a:latin typeface="Times New Roman"/>
                <a:ea typeface="Times New Roman"/>
                <a:cs typeface="Times New Roman"/>
                <a:sym typeface="Times New Roman"/>
              </a:rPr>
              <a:t>Provision of Trauma Informed Practice</a:t>
            </a:r>
            <a:endParaRPr sz="2100">
              <a:latin typeface="Times New Roman"/>
              <a:ea typeface="Times New Roman"/>
              <a:cs typeface="Times New Roman"/>
              <a:sym typeface="Times New Roman"/>
            </a:endParaRPr>
          </a:p>
          <a:p>
            <a:pPr marL="0" lvl="0" indent="0" algn="l" rtl="0">
              <a:lnSpc>
                <a:spcPct val="150000"/>
              </a:lnSpc>
              <a:spcBef>
                <a:spcPts val="1200"/>
              </a:spcBef>
              <a:spcAft>
                <a:spcPts val="1200"/>
              </a:spcAft>
              <a:buNone/>
            </a:pPr>
            <a:endParaRPr sz="2000">
              <a:latin typeface="Times New Roman"/>
              <a:ea typeface="Times New Roman"/>
              <a:cs typeface="Times New Roman"/>
              <a:sym typeface="Times New Roman"/>
            </a:endParaRPr>
          </a:p>
        </p:txBody>
      </p:sp>
      <p:pic>
        <p:nvPicPr>
          <p:cNvPr id="160" name="Google Shape;160;p25"/>
          <p:cNvPicPr preferRelativeResize="0"/>
          <p:nvPr/>
        </p:nvPicPr>
        <p:blipFill>
          <a:blip r:embed="rId3">
            <a:alphaModFix/>
          </a:blip>
          <a:stretch>
            <a:fillRect/>
          </a:stretch>
        </p:blipFill>
        <p:spPr>
          <a:xfrm>
            <a:off x="273225" y="1199775"/>
            <a:ext cx="4451400" cy="2967600"/>
          </a:xfrm>
          <a:prstGeom prst="rect">
            <a:avLst/>
          </a:prstGeom>
          <a:noFill/>
          <a:ln>
            <a:noFill/>
          </a:ln>
        </p:spPr>
      </p:pic>
      <p:sp>
        <p:nvSpPr>
          <p:cNvPr id="161" name="Google Shape;161;p25"/>
          <p:cNvSpPr txBox="1"/>
          <p:nvPr/>
        </p:nvSpPr>
        <p:spPr>
          <a:xfrm>
            <a:off x="273225" y="4167375"/>
            <a:ext cx="4451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dk1"/>
                </a:solidFill>
                <a:latin typeface="Roboto"/>
                <a:ea typeface="Roboto"/>
                <a:cs typeface="Roboto"/>
                <a:sym typeface="Roboto"/>
              </a:rPr>
              <a:t>Figure 10. Cultural Safety in Indigenous Health Care [image] by Canadian Association of Social Workers (CASW). </a:t>
            </a:r>
            <a:endParaRPr sz="900">
              <a:solidFill>
                <a:schemeClr val="dk1"/>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xfrm>
            <a:off x="387900" y="356950"/>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accent5"/>
                </a:solidFill>
              </a:rPr>
              <a:t>Improving Indigenous Health Outcomes</a:t>
            </a:r>
            <a:endParaRPr>
              <a:solidFill>
                <a:schemeClr val="accent5"/>
              </a:solidFill>
            </a:endParaRPr>
          </a:p>
        </p:txBody>
      </p:sp>
      <p:sp>
        <p:nvSpPr>
          <p:cNvPr id="167" name="Google Shape;167;p26"/>
          <p:cNvSpPr txBox="1"/>
          <p:nvPr/>
        </p:nvSpPr>
        <p:spPr>
          <a:xfrm>
            <a:off x="348250" y="1043050"/>
            <a:ext cx="8407800" cy="38205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FFFFFF"/>
              </a:buClr>
              <a:buSzPts val="2000"/>
              <a:buFont typeface="Times New Roman"/>
              <a:buChar char="●"/>
            </a:pPr>
            <a:r>
              <a:rPr lang="en" sz="2000">
                <a:solidFill>
                  <a:srgbClr val="FFFFFF"/>
                </a:solidFill>
                <a:latin typeface="Times New Roman"/>
                <a:ea typeface="Times New Roman"/>
                <a:cs typeface="Times New Roman"/>
                <a:sym typeface="Times New Roman"/>
              </a:rPr>
              <a:t>Acknowledge obstacles → implement solutions</a:t>
            </a:r>
            <a:endParaRPr sz="2000">
              <a:solidFill>
                <a:srgbClr val="FFFFFF"/>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endParaRPr sz="900">
              <a:solidFill>
                <a:srgbClr val="FFFFFF"/>
              </a:solidFill>
              <a:latin typeface="Times New Roman"/>
              <a:ea typeface="Times New Roman"/>
              <a:cs typeface="Times New Roman"/>
              <a:sym typeface="Times New Roman"/>
            </a:endParaRPr>
          </a:p>
          <a:p>
            <a:pPr marL="457200" marR="0" lvl="0" indent="-355600" algn="l" rtl="0">
              <a:lnSpc>
                <a:spcPct val="115000"/>
              </a:lnSpc>
              <a:spcBef>
                <a:spcPts val="0"/>
              </a:spcBef>
              <a:spcAft>
                <a:spcPts val="0"/>
              </a:spcAft>
              <a:buClr>
                <a:srgbClr val="FFFFFF"/>
              </a:buClr>
              <a:buSzPts val="2000"/>
              <a:buFont typeface="Times New Roman"/>
              <a:buChar char="●"/>
            </a:pPr>
            <a:r>
              <a:rPr lang="en" sz="2000">
                <a:solidFill>
                  <a:srgbClr val="FFFFFF"/>
                </a:solidFill>
                <a:latin typeface="Times New Roman"/>
                <a:ea typeface="Times New Roman"/>
                <a:cs typeface="Times New Roman"/>
                <a:sym typeface="Times New Roman"/>
              </a:rPr>
              <a:t>Expand education → healthcare/social workers</a:t>
            </a:r>
            <a:endParaRPr sz="2000">
              <a:solidFill>
                <a:srgbClr val="FFFFFF"/>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endParaRPr sz="800">
              <a:solidFill>
                <a:srgbClr val="FFFFFF"/>
              </a:solidFill>
              <a:latin typeface="Times New Roman"/>
              <a:ea typeface="Times New Roman"/>
              <a:cs typeface="Times New Roman"/>
              <a:sym typeface="Times New Roman"/>
            </a:endParaRPr>
          </a:p>
          <a:p>
            <a:pPr marL="457200" marR="0" lvl="0" indent="-355600" algn="l" rtl="0">
              <a:lnSpc>
                <a:spcPct val="115000"/>
              </a:lnSpc>
              <a:spcBef>
                <a:spcPts val="0"/>
              </a:spcBef>
              <a:spcAft>
                <a:spcPts val="0"/>
              </a:spcAft>
              <a:buClr>
                <a:srgbClr val="FFFFFF"/>
              </a:buClr>
              <a:buSzPts val="2000"/>
              <a:buFont typeface="Times New Roman"/>
              <a:buChar char="●"/>
            </a:pPr>
            <a:r>
              <a:rPr lang="en" sz="2000">
                <a:solidFill>
                  <a:srgbClr val="FFFFFF"/>
                </a:solidFill>
                <a:latin typeface="Times New Roman"/>
                <a:ea typeface="Times New Roman"/>
                <a:cs typeface="Times New Roman"/>
                <a:sym typeface="Times New Roman"/>
              </a:rPr>
              <a:t>Community supports and networks</a:t>
            </a:r>
            <a:endParaRPr sz="2000">
              <a:solidFill>
                <a:srgbClr val="FFFFFF"/>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endParaRPr sz="800">
              <a:solidFill>
                <a:srgbClr val="FFFFFF"/>
              </a:solidFill>
              <a:latin typeface="Times New Roman"/>
              <a:ea typeface="Times New Roman"/>
              <a:cs typeface="Times New Roman"/>
              <a:sym typeface="Times New Roman"/>
            </a:endParaRPr>
          </a:p>
          <a:p>
            <a:pPr marL="457200" marR="0" lvl="0" indent="-355600" algn="l" rtl="0">
              <a:lnSpc>
                <a:spcPct val="115000"/>
              </a:lnSpc>
              <a:spcBef>
                <a:spcPts val="0"/>
              </a:spcBef>
              <a:spcAft>
                <a:spcPts val="0"/>
              </a:spcAft>
              <a:buClr>
                <a:srgbClr val="FFFFFF"/>
              </a:buClr>
              <a:buSzPts val="2000"/>
              <a:buFont typeface="Times New Roman"/>
              <a:buChar char="●"/>
            </a:pPr>
            <a:r>
              <a:rPr lang="en" sz="2000">
                <a:solidFill>
                  <a:srgbClr val="FFFFFF"/>
                </a:solidFill>
                <a:latin typeface="Times New Roman"/>
                <a:ea typeface="Times New Roman"/>
                <a:cs typeface="Times New Roman"/>
                <a:sym typeface="Times New Roman"/>
              </a:rPr>
              <a:t>Enhance the quality and individual satisfaction of care </a:t>
            </a:r>
            <a:endParaRPr sz="2000">
              <a:solidFill>
                <a:srgbClr val="FFFFFF"/>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endParaRPr sz="700">
              <a:solidFill>
                <a:srgbClr val="FFFFFF"/>
              </a:solidFill>
              <a:latin typeface="Times New Roman"/>
              <a:ea typeface="Times New Roman"/>
              <a:cs typeface="Times New Roman"/>
              <a:sym typeface="Times New Roman"/>
            </a:endParaRPr>
          </a:p>
          <a:p>
            <a:pPr marL="457200" marR="0" lvl="0" indent="-355600" algn="l" rtl="0">
              <a:lnSpc>
                <a:spcPct val="115000"/>
              </a:lnSpc>
              <a:spcBef>
                <a:spcPts val="0"/>
              </a:spcBef>
              <a:spcAft>
                <a:spcPts val="0"/>
              </a:spcAft>
              <a:buClr>
                <a:srgbClr val="FFFFFF"/>
              </a:buClr>
              <a:buSzPts val="2000"/>
              <a:buFont typeface="Times New Roman"/>
              <a:buChar char="●"/>
            </a:pPr>
            <a:r>
              <a:rPr lang="en" sz="2000">
                <a:solidFill>
                  <a:srgbClr val="FFFFFF"/>
                </a:solidFill>
                <a:latin typeface="Times New Roman"/>
                <a:ea typeface="Times New Roman"/>
                <a:cs typeface="Times New Roman"/>
                <a:sym typeface="Times New Roman"/>
              </a:rPr>
              <a:t>Increase funding for rehabilitation/mental wellness programs</a:t>
            </a:r>
            <a:endParaRPr sz="2000">
              <a:solidFill>
                <a:srgbClr val="FFFFFF"/>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endParaRPr sz="800">
              <a:solidFill>
                <a:srgbClr val="FFFFFF"/>
              </a:solidFill>
              <a:latin typeface="Times New Roman"/>
              <a:ea typeface="Times New Roman"/>
              <a:cs typeface="Times New Roman"/>
              <a:sym typeface="Times New Roman"/>
            </a:endParaRPr>
          </a:p>
          <a:p>
            <a:pPr marL="457200" marR="0" lvl="0" indent="-355600" algn="l" rtl="0">
              <a:lnSpc>
                <a:spcPct val="115000"/>
              </a:lnSpc>
              <a:spcBef>
                <a:spcPts val="0"/>
              </a:spcBef>
              <a:spcAft>
                <a:spcPts val="0"/>
              </a:spcAft>
              <a:buClr>
                <a:srgbClr val="FFFFFF"/>
              </a:buClr>
              <a:buSzPts val="2000"/>
              <a:buFont typeface="Times New Roman"/>
              <a:buChar char="●"/>
            </a:pPr>
            <a:r>
              <a:rPr lang="en" sz="2000">
                <a:solidFill>
                  <a:srgbClr val="FFFFFF"/>
                </a:solidFill>
                <a:latin typeface="Times New Roman"/>
                <a:ea typeface="Times New Roman"/>
                <a:cs typeface="Times New Roman"/>
                <a:sym typeface="Times New Roman"/>
              </a:rPr>
              <a:t>Recognize social determinants of health specific to Indigenous peoples</a:t>
            </a:r>
            <a:endParaRPr sz="2000">
              <a:solidFill>
                <a:srgbClr val="FFFFFF"/>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endParaRPr sz="800">
              <a:solidFill>
                <a:srgbClr val="FFFFFF"/>
              </a:solidFill>
              <a:latin typeface="Times New Roman"/>
              <a:ea typeface="Times New Roman"/>
              <a:cs typeface="Times New Roman"/>
              <a:sym typeface="Times New Roman"/>
            </a:endParaRPr>
          </a:p>
          <a:p>
            <a:pPr marL="457200" marR="0" lvl="0" indent="-355600" algn="l" rtl="0">
              <a:lnSpc>
                <a:spcPct val="115000"/>
              </a:lnSpc>
              <a:spcBef>
                <a:spcPts val="0"/>
              </a:spcBef>
              <a:spcAft>
                <a:spcPts val="0"/>
              </a:spcAft>
              <a:buClr>
                <a:srgbClr val="FFFFFF"/>
              </a:buClr>
              <a:buSzPts val="2000"/>
              <a:buFont typeface="Times New Roman"/>
              <a:buChar char="●"/>
            </a:pPr>
            <a:r>
              <a:rPr lang="en" sz="2000">
                <a:solidFill>
                  <a:srgbClr val="FFFFFF"/>
                </a:solidFill>
                <a:latin typeface="Times New Roman"/>
                <a:ea typeface="Times New Roman"/>
                <a:cs typeface="Times New Roman"/>
                <a:sym typeface="Times New Roman"/>
              </a:rPr>
              <a:t>Invest in the training/education of Indigenous peoples entering health careers - support hiring of nurses in Indigenous communities</a:t>
            </a:r>
            <a:endParaRPr sz="2000">
              <a:solidFill>
                <a:srgbClr val="FFFFFF"/>
              </a:solidFill>
              <a:latin typeface="Times New Roman"/>
              <a:ea typeface="Times New Roman"/>
              <a:cs typeface="Times New Roman"/>
              <a:sym typeface="Times New Roman"/>
            </a:endParaRPr>
          </a:p>
        </p:txBody>
      </p:sp>
      <p:pic>
        <p:nvPicPr>
          <p:cNvPr id="168" name="Google Shape;168;p26"/>
          <p:cNvPicPr preferRelativeResize="0"/>
          <p:nvPr/>
        </p:nvPicPr>
        <p:blipFill>
          <a:blip r:embed="rId3">
            <a:alphaModFix/>
          </a:blip>
          <a:stretch>
            <a:fillRect/>
          </a:stretch>
        </p:blipFill>
        <p:spPr>
          <a:xfrm>
            <a:off x="6247750" y="974475"/>
            <a:ext cx="2839626" cy="1597274"/>
          </a:xfrm>
          <a:prstGeom prst="rect">
            <a:avLst/>
          </a:prstGeom>
          <a:noFill/>
          <a:ln>
            <a:noFill/>
          </a:ln>
        </p:spPr>
      </p:pic>
      <p:sp>
        <p:nvSpPr>
          <p:cNvPr id="169" name="Google Shape;169;p26"/>
          <p:cNvSpPr txBox="1"/>
          <p:nvPr/>
        </p:nvSpPr>
        <p:spPr>
          <a:xfrm>
            <a:off x="6474000" y="2486500"/>
            <a:ext cx="267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Figure 11 From Growing Plant by CrowdObserver on DeviantArt [gif], by DeviantArt</a:t>
            </a:r>
            <a:endParaRPr sz="900">
              <a:solidFill>
                <a:srgbClr val="FFFFFF"/>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accent5"/>
                </a:solidFill>
              </a:rPr>
              <a:t>What Can Nursing Students Do?</a:t>
            </a:r>
            <a:endParaRPr>
              <a:solidFill>
                <a:schemeClr val="accent5"/>
              </a:solidFill>
            </a:endParaRPr>
          </a:p>
        </p:txBody>
      </p:sp>
      <p:sp>
        <p:nvSpPr>
          <p:cNvPr id="175" name="Google Shape;175;p27"/>
          <p:cNvSpPr txBox="1">
            <a:spLocks noGrp="1"/>
          </p:cNvSpPr>
          <p:nvPr>
            <p:ph type="body" idx="1"/>
          </p:nvPr>
        </p:nvSpPr>
        <p:spPr>
          <a:xfrm>
            <a:off x="387900" y="1261975"/>
            <a:ext cx="4373700" cy="3645900"/>
          </a:xfrm>
          <a:prstGeom prst="rect">
            <a:avLst/>
          </a:prstGeom>
        </p:spPr>
        <p:txBody>
          <a:bodyPr spcFirstLastPara="1" wrap="square" lIns="91425" tIns="91425" rIns="91425" bIns="91425" anchor="t" anchorCtr="0">
            <a:normAutofit lnSpcReduction="10000"/>
          </a:bodyPr>
          <a:lstStyle/>
          <a:p>
            <a:pPr marL="457200" lvl="0" indent="-361950" algn="l" rtl="0">
              <a:spcBef>
                <a:spcPts val="0"/>
              </a:spcBef>
              <a:spcAft>
                <a:spcPts val="0"/>
              </a:spcAft>
              <a:buClr>
                <a:srgbClr val="FFFFFF"/>
              </a:buClr>
              <a:buSzPts val="2100"/>
              <a:buFont typeface="Times New Roman"/>
              <a:buChar char="●"/>
            </a:pPr>
            <a:r>
              <a:rPr lang="en" sz="2100">
                <a:latin typeface="Times New Roman"/>
                <a:ea typeface="Times New Roman"/>
                <a:cs typeface="Times New Roman"/>
                <a:sym typeface="Times New Roman"/>
              </a:rPr>
              <a:t>Educate yourself </a:t>
            </a:r>
            <a:endParaRPr sz="2100">
              <a:latin typeface="Times New Roman"/>
              <a:ea typeface="Times New Roman"/>
              <a:cs typeface="Times New Roman"/>
              <a:sym typeface="Times New Roman"/>
            </a:endParaRPr>
          </a:p>
          <a:p>
            <a:pPr marL="0" lvl="0" indent="0" algn="l" rtl="0">
              <a:spcBef>
                <a:spcPts val="0"/>
              </a:spcBef>
              <a:spcAft>
                <a:spcPts val="0"/>
              </a:spcAft>
              <a:buNone/>
            </a:pPr>
            <a:endParaRPr sz="1600">
              <a:latin typeface="Times New Roman"/>
              <a:ea typeface="Times New Roman"/>
              <a:cs typeface="Times New Roman"/>
              <a:sym typeface="Times New Roman"/>
            </a:endParaRPr>
          </a:p>
          <a:p>
            <a:pPr marL="457200" lvl="0" indent="-361950" algn="l" rtl="0">
              <a:spcBef>
                <a:spcPts val="0"/>
              </a:spcBef>
              <a:spcAft>
                <a:spcPts val="0"/>
              </a:spcAft>
              <a:buClr>
                <a:srgbClr val="FFFFFF"/>
              </a:buClr>
              <a:buSzPts val="2100"/>
              <a:buFont typeface="Times New Roman"/>
              <a:buChar char="●"/>
            </a:pPr>
            <a:r>
              <a:rPr lang="en" sz="2100">
                <a:latin typeface="Times New Roman"/>
                <a:ea typeface="Times New Roman"/>
                <a:cs typeface="Times New Roman"/>
                <a:sym typeface="Times New Roman"/>
              </a:rPr>
              <a:t>Advocate for Indigenous health equity</a:t>
            </a:r>
            <a:endParaRPr sz="2100">
              <a:latin typeface="Times New Roman"/>
              <a:ea typeface="Times New Roman"/>
              <a:cs typeface="Times New Roman"/>
              <a:sym typeface="Times New Roman"/>
            </a:endParaRPr>
          </a:p>
          <a:p>
            <a:pPr marL="0" lvl="0" indent="0" algn="l" rtl="0">
              <a:spcBef>
                <a:spcPts val="0"/>
              </a:spcBef>
              <a:spcAft>
                <a:spcPts val="0"/>
              </a:spcAft>
              <a:buNone/>
            </a:pPr>
            <a:endParaRPr sz="1675">
              <a:latin typeface="Times New Roman"/>
              <a:ea typeface="Times New Roman"/>
              <a:cs typeface="Times New Roman"/>
              <a:sym typeface="Times New Roman"/>
            </a:endParaRPr>
          </a:p>
          <a:p>
            <a:pPr marL="457200" lvl="0" indent="-361950" algn="l" rtl="0">
              <a:spcBef>
                <a:spcPts val="0"/>
              </a:spcBef>
              <a:spcAft>
                <a:spcPts val="0"/>
              </a:spcAft>
              <a:buClr>
                <a:srgbClr val="FFFFFF"/>
              </a:buClr>
              <a:buSzPts val="2100"/>
              <a:buFont typeface="Times New Roman"/>
              <a:buChar char="●"/>
            </a:pPr>
            <a:r>
              <a:rPr lang="en" sz="2100">
                <a:latin typeface="Times New Roman"/>
                <a:ea typeface="Times New Roman"/>
                <a:cs typeface="Times New Roman"/>
                <a:sym typeface="Times New Roman"/>
              </a:rPr>
              <a:t>Implement knowledge from HLTH 2300 &amp; Guest Speakers:</a:t>
            </a:r>
            <a:endParaRPr sz="2100">
              <a:latin typeface="Times New Roman"/>
              <a:ea typeface="Times New Roman"/>
              <a:cs typeface="Times New Roman"/>
              <a:sym typeface="Times New Roman"/>
            </a:endParaRPr>
          </a:p>
          <a:p>
            <a:pPr marL="914400" lvl="1" indent="-361950" algn="l" rtl="0">
              <a:spcBef>
                <a:spcPts val="0"/>
              </a:spcBef>
              <a:spcAft>
                <a:spcPts val="0"/>
              </a:spcAft>
              <a:buClr>
                <a:srgbClr val="FFFFFF"/>
              </a:buClr>
              <a:buSzPts val="2100"/>
              <a:buFont typeface="Times New Roman"/>
              <a:buChar char="○"/>
            </a:pPr>
            <a:r>
              <a:rPr lang="en" sz="2100">
                <a:latin typeface="Times New Roman"/>
                <a:ea typeface="Times New Roman"/>
                <a:cs typeface="Times New Roman"/>
                <a:sym typeface="Times New Roman"/>
              </a:rPr>
              <a:t>Dr. Monica Sanchez Flores</a:t>
            </a:r>
            <a:endParaRPr sz="2100">
              <a:latin typeface="Times New Roman"/>
              <a:ea typeface="Times New Roman"/>
              <a:cs typeface="Times New Roman"/>
              <a:sym typeface="Times New Roman"/>
            </a:endParaRPr>
          </a:p>
          <a:p>
            <a:pPr marL="914400" lvl="1" indent="-361950" algn="l" rtl="0">
              <a:spcBef>
                <a:spcPts val="0"/>
              </a:spcBef>
              <a:spcAft>
                <a:spcPts val="0"/>
              </a:spcAft>
              <a:buClr>
                <a:srgbClr val="FFFFFF"/>
              </a:buClr>
              <a:buSzPts val="2100"/>
              <a:buFont typeface="Times New Roman"/>
              <a:buChar char="○"/>
            </a:pPr>
            <a:r>
              <a:rPr lang="en" sz="2100">
                <a:latin typeface="Times New Roman"/>
                <a:ea typeface="Times New Roman"/>
                <a:cs typeface="Times New Roman"/>
                <a:sym typeface="Times New Roman"/>
              </a:rPr>
              <a:t>Joan Morris </a:t>
            </a:r>
            <a:endParaRPr sz="2100">
              <a:latin typeface="Times New Roman"/>
              <a:ea typeface="Times New Roman"/>
              <a:cs typeface="Times New Roman"/>
              <a:sym typeface="Times New Roman"/>
            </a:endParaRPr>
          </a:p>
          <a:p>
            <a:pPr marL="914400" lvl="1" indent="-361950" algn="l" rtl="0">
              <a:spcBef>
                <a:spcPts val="0"/>
              </a:spcBef>
              <a:spcAft>
                <a:spcPts val="0"/>
              </a:spcAft>
              <a:buClr>
                <a:srgbClr val="FFFFFF"/>
              </a:buClr>
              <a:buSzPts val="2100"/>
              <a:buFont typeface="Times New Roman"/>
              <a:buChar char="○"/>
            </a:pPr>
            <a:r>
              <a:rPr lang="en" sz="2100">
                <a:latin typeface="Times New Roman"/>
                <a:ea typeface="Times New Roman"/>
                <a:cs typeface="Times New Roman"/>
                <a:sym typeface="Times New Roman"/>
              </a:rPr>
              <a:t>Garry Gottfriedson</a:t>
            </a:r>
            <a:endParaRPr sz="2100">
              <a:latin typeface="Times New Roman"/>
              <a:ea typeface="Times New Roman"/>
              <a:cs typeface="Times New Roman"/>
              <a:sym typeface="Times New Roman"/>
            </a:endParaRPr>
          </a:p>
          <a:p>
            <a:pPr marL="0" lvl="0" indent="0" algn="l" rtl="0">
              <a:spcBef>
                <a:spcPts val="0"/>
              </a:spcBef>
              <a:spcAft>
                <a:spcPts val="1200"/>
              </a:spcAft>
              <a:buNone/>
            </a:pPr>
            <a:endParaRPr/>
          </a:p>
        </p:txBody>
      </p:sp>
      <p:sp>
        <p:nvSpPr>
          <p:cNvPr id="176" name="Google Shape;176;p27"/>
          <p:cNvSpPr txBox="1"/>
          <p:nvPr/>
        </p:nvSpPr>
        <p:spPr>
          <a:xfrm>
            <a:off x="5037375" y="4042525"/>
            <a:ext cx="3829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FFFFFF"/>
                </a:solidFill>
              </a:rPr>
              <a:t>Figure 12. From Stethoscope and laptop computer [Photograph], by D. Sone.</a:t>
            </a:r>
            <a:endParaRPr sz="900">
              <a:solidFill>
                <a:srgbClr val="FFFFFF"/>
              </a:solidFill>
            </a:endParaRPr>
          </a:p>
        </p:txBody>
      </p:sp>
      <p:pic>
        <p:nvPicPr>
          <p:cNvPr id="177" name="Google Shape;177;p27"/>
          <p:cNvPicPr preferRelativeResize="0"/>
          <p:nvPr/>
        </p:nvPicPr>
        <p:blipFill>
          <a:blip r:embed="rId3">
            <a:alphaModFix/>
          </a:blip>
          <a:stretch>
            <a:fillRect/>
          </a:stretch>
        </p:blipFill>
        <p:spPr>
          <a:xfrm>
            <a:off x="5037375" y="1489825"/>
            <a:ext cx="3829050" cy="2552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accent5"/>
                </a:solidFill>
              </a:rPr>
              <a:t>The First Nations Health Authority Policy</a:t>
            </a:r>
            <a:endParaRPr>
              <a:solidFill>
                <a:schemeClr val="accent5"/>
              </a:solidFill>
            </a:endParaRPr>
          </a:p>
        </p:txBody>
      </p:sp>
      <p:sp>
        <p:nvSpPr>
          <p:cNvPr id="183" name="Google Shape;183;p28"/>
          <p:cNvSpPr txBox="1"/>
          <p:nvPr/>
        </p:nvSpPr>
        <p:spPr>
          <a:xfrm>
            <a:off x="111450" y="1171050"/>
            <a:ext cx="8921100" cy="2801400"/>
          </a:xfrm>
          <a:prstGeom prst="rect">
            <a:avLst/>
          </a:prstGeom>
          <a:noFill/>
          <a:ln>
            <a:noFill/>
          </a:ln>
          <a:effectLst>
            <a:reflection dist="38100" dir="5400000" fadeDir="5400012" sy="-100000" algn="bl" rotWithShape="0"/>
          </a:effectLst>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800">
                <a:solidFill>
                  <a:srgbClr val="FFFFFF"/>
                </a:solidFill>
                <a:latin typeface="Times New Roman"/>
                <a:ea typeface="Times New Roman"/>
                <a:cs typeface="Times New Roman"/>
                <a:sym typeface="Times New Roman"/>
              </a:rPr>
              <a:t>“The FNHA, through our relationships and partnerships, will ensure that all first nations people have access to a culturally safe, comprehensive, and coordinated continuum of mental health and wellness approaches that affirms, facilitates and restores the mental health and wellness of our people, and which contributes to reconciliation and nation rebuilding.”</a:t>
            </a:r>
            <a:endParaRPr sz="1800">
              <a:solidFill>
                <a:srgbClr val="FFFFFF"/>
              </a:solidFill>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2000">
              <a:solidFill>
                <a:srgbClr val="FFFFFF"/>
              </a:solidFill>
              <a:latin typeface="Times New Roman"/>
              <a:ea typeface="Times New Roman"/>
              <a:cs typeface="Times New Roman"/>
              <a:sym typeface="Times New Roman"/>
            </a:endParaRPr>
          </a:p>
        </p:txBody>
      </p:sp>
      <p:pic>
        <p:nvPicPr>
          <p:cNvPr id="184" name="Google Shape;184;p28"/>
          <p:cNvPicPr preferRelativeResize="0"/>
          <p:nvPr/>
        </p:nvPicPr>
        <p:blipFill>
          <a:blip r:embed="rId3">
            <a:alphaModFix/>
          </a:blip>
          <a:stretch>
            <a:fillRect/>
          </a:stretch>
        </p:blipFill>
        <p:spPr>
          <a:xfrm>
            <a:off x="0" y="3850148"/>
            <a:ext cx="9143999" cy="1293352"/>
          </a:xfrm>
          <a:prstGeom prst="rect">
            <a:avLst/>
          </a:prstGeom>
          <a:noFill/>
          <a:ln>
            <a:noFill/>
          </a:ln>
        </p:spPr>
      </p:pic>
      <p:sp>
        <p:nvSpPr>
          <p:cNvPr id="185" name="Google Shape;185;p28"/>
          <p:cNvSpPr txBox="1"/>
          <p:nvPr/>
        </p:nvSpPr>
        <p:spPr>
          <a:xfrm>
            <a:off x="6364850" y="3527050"/>
            <a:ext cx="2891400" cy="3231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 sz="900">
                <a:solidFill>
                  <a:schemeClr val="dk1"/>
                </a:solidFill>
              </a:rPr>
              <a:t>Figure 13. FNHA and BC Government logos [image]</a:t>
            </a:r>
            <a:endParaRPr>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accent5"/>
                </a:solidFill>
              </a:rPr>
              <a:t>Trauma-Informed and Responsive Care</a:t>
            </a:r>
            <a:endParaRPr/>
          </a:p>
        </p:txBody>
      </p:sp>
      <p:sp>
        <p:nvSpPr>
          <p:cNvPr id="191" name="Google Shape;191;p29"/>
          <p:cNvSpPr txBox="1"/>
          <p:nvPr/>
        </p:nvSpPr>
        <p:spPr>
          <a:xfrm>
            <a:off x="3560875" y="1948350"/>
            <a:ext cx="4988700" cy="24588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0"/>
              </a:spcAft>
              <a:buNone/>
            </a:pPr>
            <a:r>
              <a:rPr lang="en" sz="2100">
                <a:solidFill>
                  <a:schemeClr val="dk1"/>
                </a:solidFill>
                <a:latin typeface="Times New Roman"/>
                <a:ea typeface="Times New Roman"/>
                <a:cs typeface="Times New Roman"/>
                <a:sym typeface="Times New Roman"/>
              </a:rPr>
              <a:t>An approach to care that considers the need for services to respond to an individual’s intersecting experiences of trauma, mental health and substance-use concerns. </a:t>
            </a:r>
            <a:endParaRPr sz="2100">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endParaRPr sz="1300">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endParaRPr>
              <a:latin typeface="Roboto"/>
              <a:ea typeface="Roboto"/>
              <a:cs typeface="Roboto"/>
              <a:sym typeface="Roboto"/>
            </a:endParaRPr>
          </a:p>
        </p:txBody>
      </p:sp>
      <p:sp>
        <p:nvSpPr>
          <p:cNvPr id="192" name="Google Shape;192;p29"/>
          <p:cNvSpPr txBox="1"/>
          <p:nvPr/>
        </p:nvSpPr>
        <p:spPr>
          <a:xfrm>
            <a:off x="387900" y="4527900"/>
            <a:ext cx="3173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FFFFFF"/>
                </a:solidFill>
              </a:rPr>
              <a:t>Figure 14. First nations perspective on health and wellness [image] p.18 FNHA’s policy on mental health and wellness</a:t>
            </a:r>
            <a:endParaRPr>
              <a:latin typeface="Roboto"/>
              <a:ea typeface="Roboto"/>
              <a:cs typeface="Roboto"/>
              <a:sym typeface="Roboto"/>
            </a:endParaRPr>
          </a:p>
        </p:txBody>
      </p:sp>
      <p:pic>
        <p:nvPicPr>
          <p:cNvPr id="193" name="Google Shape;193;p29"/>
          <p:cNvPicPr preferRelativeResize="0"/>
          <p:nvPr/>
        </p:nvPicPr>
        <p:blipFill>
          <a:blip r:embed="rId3">
            <a:alphaModFix/>
          </a:blip>
          <a:stretch>
            <a:fillRect/>
          </a:stretch>
        </p:blipFill>
        <p:spPr>
          <a:xfrm>
            <a:off x="-154700" y="1012575"/>
            <a:ext cx="3715700" cy="3715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accent5"/>
                </a:solidFill>
              </a:rPr>
              <a:t>Gaps in Research</a:t>
            </a:r>
            <a:endParaRPr>
              <a:solidFill>
                <a:schemeClr val="accent5"/>
              </a:solidFill>
            </a:endParaRPr>
          </a:p>
        </p:txBody>
      </p:sp>
      <p:sp>
        <p:nvSpPr>
          <p:cNvPr id="199" name="Google Shape;199;p30"/>
          <p:cNvSpPr txBox="1">
            <a:spLocks noGrp="1"/>
          </p:cNvSpPr>
          <p:nvPr>
            <p:ph type="body" idx="1"/>
          </p:nvPr>
        </p:nvSpPr>
        <p:spPr>
          <a:xfrm>
            <a:off x="387900" y="1300225"/>
            <a:ext cx="3999900" cy="3268500"/>
          </a:xfrm>
          <a:prstGeom prst="rect">
            <a:avLst/>
          </a:prstGeom>
        </p:spPr>
        <p:txBody>
          <a:bodyPr spcFirstLastPara="1" wrap="square" lIns="91425" tIns="91425" rIns="91425" bIns="91425" anchor="t" anchorCtr="0">
            <a:noAutofit/>
          </a:bodyPr>
          <a:lstStyle/>
          <a:p>
            <a:pPr marL="457200" lvl="0" indent="-361950" algn="l" rtl="0">
              <a:lnSpc>
                <a:spcPct val="115000"/>
              </a:lnSpc>
              <a:spcBef>
                <a:spcPts val="0"/>
              </a:spcBef>
              <a:spcAft>
                <a:spcPts val="0"/>
              </a:spcAft>
              <a:buClr>
                <a:schemeClr val="dk1"/>
              </a:buClr>
              <a:buSzPts val="2100"/>
              <a:buFont typeface="Times New Roman"/>
              <a:buChar char="●"/>
            </a:pPr>
            <a:r>
              <a:rPr lang="en" sz="2100">
                <a:latin typeface="Times New Roman"/>
                <a:ea typeface="Times New Roman"/>
                <a:cs typeface="Times New Roman"/>
                <a:sym typeface="Times New Roman"/>
              </a:rPr>
              <a:t>Limited participants in research studies</a:t>
            </a:r>
            <a:endParaRPr sz="210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700">
              <a:latin typeface="Times New Roman"/>
              <a:ea typeface="Times New Roman"/>
              <a:cs typeface="Times New Roman"/>
              <a:sym typeface="Times New Roman"/>
            </a:endParaRPr>
          </a:p>
          <a:p>
            <a:pPr marL="457200" lvl="0" indent="-361950" algn="l" rtl="0">
              <a:lnSpc>
                <a:spcPct val="115000"/>
              </a:lnSpc>
              <a:spcBef>
                <a:spcPts val="0"/>
              </a:spcBef>
              <a:spcAft>
                <a:spcPts val="0"/>
              </a:spcAft>
              <a:buClr>
                <a:schemeClr val="dk1"/>
              </a:buClr>
              <a:buSzPts val="2100"/>
              <a:buFont typeface="Times New Roman"/>
              <a:buChar char="●"/>
            </a:pPr>
            <a:r>
              <a:rPr lang="en" sz="2100">
                <a:latin typeface="Times New Roman"/>
                <a:ea typeface="Times New Roman"/>
                <a:cs typeface="Times New Roman"/>
                <a:sym typeface="Times New Roman"/>
              </a:rPr>
              <a:t>Small sample sizes </a:t>
            </a:r>
            <a:endParaRPr sz="210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700">
              <a:latin typeface="Times New Roman"/>
              <a:ea typeface="Times New Roman"/>
              <a:cs typeface="Times New Roman"/>
              <a:sym typeface="Times New Roman"/>
            </a:endParaRPr>
          </a:p>
          <a:p>
            <a:pPr marL="457200" lvl="0" indent="-361950" algn="l" rtl="0">
              <a:lnSpc>
                <a:spcPct val="115000"/>
              </a:lnSpc>
              <a:spcBef>
                <a:spcPts val="0"/>
              </a:spcBef>
              <a:spcAft>
                <a:spcPts val="0"/>
              </a:spcAft>
              <a:buClr>
                <a:schemeClr val="dk1"/>
              </a:buClr>
              <a:buSzPts val="2100"/>
              <a:buFont typeface="Times New Roman"/>
              <a:buChar char="●"/>
            </a:pPr>
            <a:r>
              <a:rPr lang="en" sz="2100">
                <a:latin typeface="Times New Roman"/>
                <a:ea typeface="Times New Roman"/>
                <a:cs typeface="Times New Roman"/>
                <a:sym typeface="Times New Roman"/>
              </a:rPr>
              <a:t>Setting - studies only focus on specific areas</a:t>
            </a:r>
            <a:endParaRPr sz="210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600">
              <a:latin typeface="Times New Roman"/>
              <a:ea typeface="Times New Roman"/>
              <a:cs typeface="Times New Roman"/>
              <a:sym typeface="Times New Roman"/>
            </a:endParaRPr>
          </a:p>
          <a:p>
            <a:pPr marL="457200" lvl="0" indent="-361950" algn="l" rtl="0">
              <a:lnSpc>
                <a:spcPct val="115000"/>
              </a:lnSpc>
              <a:spcBef>
                <a:spcPts val="0"/>
              </a:spcBef>
              <a:spcAft>
                <a:spcPts val="0"/>
              </a:spcAft>
              <a:buClr>
                <a:schemeClr val="dk1"/>
              </a:buClr>
              <a:buSzPts val="2100"/>
              <a:buFont typeface="Times New Roman"/>
              <a:buChar char="●"/>
            </a:pPr>
            <a:r>
              <a:rPr lang="en" sz="2100">
                <a:latin typeface="Times New Roman"/>
                <a:ea typeface="Times New Roman"/>
                <a:cs typeface="Times New Roman"/>
                <a:sym typeface="Times New Roman"/>
              </a:rPr>
              <a:t>Communities doing their own research</a:t>
            </a:r>
            <a:endParaRPr sz="2100">
              <a:latin typeface="Times New Roman"/>
              <a:ea typeface="Times New Roman"/>
              <a:cs typeface="Times New Roman"/>
              <a:sym typeface="Times New Roman"/>
            </a:endParaRPr>
          </a:p>
          <a:p>
            <a:pPr marL="0" lvl="0" indent="0" algn="l" rtl="0">
              <a:lnSpc>
                <a:spcPct val="115000"/>
              </a:lnSpc>
              <a:spcBef>
                <a:spcPts val="0"/>
              </a:spcBef>
              <a:spcAft>
                <a:spcPts val="1200"/>
              </a:spcAft>
              <a:buNone/>
            </a:pPr>
            <a:endParaRPr sz="2100">
              <a:latin typeface="Times New Roman"/>
              <a:ea typeface="Times New Roman"/>
              <a:cs typeface="Times New Roman"/>
              <a:sym typeface="Times New Roman"/>
            </a:endParaRPr>
          </a:p>
        </p:txBody>
      </p:sp>
      <p:pic>
        <p:nvPicPr>
          <p:cNvPr id="200" name="Google Shape;200;p30"/>
          <p:cNvPicPr preferRelativeResize="0"/>
          <p:nvPr/>
        </p:nvPicPr>
        <p:blipFill>
          <a:blip r:embed="rId3">
            <a:alphaModFix/>
          </a:blip>
          <a:stretch>
            <a:fillRect/>
          </a:stretch>
        </p:blipFill>
        <p:spPr>
          <a:xfrm>
            <a:off x="4756200" y="1489830"/>
            <a:ext cx="3999900" cy="2653267"/>
          </a:xfrm>
          <a:prstGeom prst="rect">
            <a:avLst/>
          </a:prstGeom>
          <a:noFill/>
          <a:ln>
            <a:noFill/>
          </a:ln>
        </p:spPr>
      </p:pic>
      <p:sp>
        <p:nvSpPr>
          <p:cNvPr id="201" name="Google Shape;201;p30"/>
          <p:cNvSpPr txBox="1"/>
          <p:nvPr/>
        </p:nvSpPr>
        <p:spPr>
          <a:xfrm>
            <a:off x="4756200" y="4143100"/>
            <a:ext cx="4230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dk1"/>
                </a:solidFill>
                <a:latin typeface="Roboto"/>
                <a:ea typeface="Roboto"/>
                <a:cs typeface="Roboto"/>
                <a:sym typeface="Roboto"/>
              </a:rPr>
              <a:t>Figure 15. Missing Piece [image] by OnePoint Services</a:t>
            </a:r>
            <a:endParaRPr sz="900">
              <a:solidFill>
                <a:schemeClr val="dk1"/>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accent5"/>
                </a:solidFill>
              </a:rPr>
              <a:t>Questions?</a:t>
            </a:r>
            <a:endParaRPr>
              <a:solidFill>
                <a:schemeClr val="accent5"/>
              </a:solidFill>
            </a:endParaRPr>
          </a:p>
        </p:txBody>
      </p:sp>
      <p:sp>
        <p:nvSpPr>
          <p:cNvPr id="207" name="Google Shape;207;p31"/>
          <p:cNvSpPr txBox="1"/>
          <p:nvPr/>
        </p:nvSpPr>
        <p:spPr>
          <a:xfrm>
            <a:off x="596550" y="1065575"/>
            <a:ext cx="79509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u="sng">
                <a:solidFill>
                  <a:schemeClr val="dk1"/>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https://www.surveymonkey.com/r/3NGPZYK</a:t>
            </a:r>
            <a:endParaRPr sz="2400">
              <a:solidFill>
                <a:schemeClr val="dk1"/>
              </a:solidFill>
              <a:latin typeface="Times New Roman"/>
              <a:ea typeface="Times New Roman"/>
              <a:cs typeface="Times New Roman"/>
              <a:sym typeface="Times New Roman"/>
            </a:endParaRPr>
          </a:p>
        </p:txBody>
      </p:sp>
      <p:pic>
        <p:nvPicPr>
          <p:cNvPr id="208" name="Google Shape;208;p31"/>
          <p:cNvPicPr preferRelativeResize="0"/>
          <p:nvPr/>
        </p:nvPicPr>
        <p:blipFill>
          <a:blip r:embed="rId4">
            <a:alphaModFix/>
          </a:blip>
          <a:stretch>
            <a:fillRect/>
          </a:stretch>
        </p:blipFill>
        <p:spPr>
          <a:xfrm>
            <a:off x="1458775" y="1590525"/>
            <a:ext cx="6226452" cy="3113226"/>
          </a:xfrm>
          <a:prstGeom prst="rect">
            <a:avLst/>
          </a:prstGeom>
          <a:noFill/>
          <a:ln>
            <a:noFill/>
          </a:ln>
        </p:spPr>
      </p:pic>
      <p:sp>
        <p:nvSpPr>
          <p:cNvPr id="209" name="Google Shape;209;p31"/>
          <p:cNvSpPr txBox="1"/>
          <p:nvPr/>
        </p:nvSpPr>
        <p:spPr>
          <a:xfrm>
            <a:off x="1418100" y="4675050"/>
            <a:ext cx="6307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Figure 16. We have some questions about the future [image] by workingnation.com </a:t>
            </a:r>
            <a:endParaRPr sz="900">
              <a:solidFill>
                <a:srgbClr val="FFFFFF"/>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accent5"/>
                </a:solidFill>
              </a:rPr>
              <a:t>Introduction</a:t>
            </a:r>
            <a:endParaRPr>
              <a:solidFill>
                <a:schemeClr val="accent5"/>
              </a:solidFill>
            </a:endParaRPr>
          </a:p>
        </p:txBody>
      </p:sp>
      <p:sp>
        <p:nvSpPr>
          <p:cNvPr id="70" name="Google Shape;70;p1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2000">
                <a:solidFill>
                  <a:srgbClr val="FFFFFF"/>
                </a:solidFill>
                <a:latin typeface="Times New Roman"/>
                <a:ea typeface="Times New Roman"/>
                <a:cs typeface="Times New Roman"/>
                <a:sym typeface="Times New Roman"/>
              </a:rPr>
              <a:t>We would like to acknowledge that we are guests on the unceded and occupied lands of the Tk’emlúps te Secwépemc within Secwépemc’ulucw, the traditional territory of the Secwémpemc people</a:t>
            </a:r>
            <a:endParaRPr>
              <a:solidFill>
                <a:srgbClr val="FFFFFF"/>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2"/>
          <p:cNvSpPr txBox="1">
            <a:spLocks noGrp="1"/>
          </p:cNvSpPr>
          <p:nvPr>
            <p:ph type="title"/>
          </p:nvPr>
        </p:nvSpPr>
        <p:spPr>
          <a:xfrm>
            <a:off x="387900" y="154800"/>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References</a:t>
            </a:r>
            <a:endParaRPr/>
          </a:p>
        </p:txBody>
      </p:sp>
      <p:sp>
        <p:nvSpPr>
          <p:cNvPr id="215" name="Google Shape;215;p32"/>
          <p:cNvSpPr txBox="1"/>
          <p:nvPr/>
        </p:nvSpPr>
        <p:spPr>
          <a:xfrm>
            <a:off x="189300" y="782875"/>
            <a:ext cx="8765400" cy="4257600"/>
          </a:xfrm>
          <a:prstGeom prst="rect">
            <a:avLst/>
          </a:prstGeom>
          <a:noFill/>
          <a:ln>
            <a:noFill/>
          </a:ln>
        </p:spPr>
        <p:txBody>
          <a:bodyPr spcFirstLastPara="1" wrap="square" lIns="91425" tIns="91425" rIns="91425" bIns="91425" anchor="t" anchorCtr="0">
            <a:spAutoFit/>
          </a:bodyPr>
          <a:lstStyle/>
          <a:p>
            <a:pPr marL="457200" lvl="0" indent="-457200" algn="l" rtl="0">
              <a:lnSpc>
                <a:spcPct val="115000"/>
              </a:lnSpc>
              <a:spcBef>
                <a:spcPts val="0"/>
              </a:spcBef>
              <a:spcAft>
                <a:spcPts val="0"/>
              </a:spcAft>
              <a:buNone/>
            </a:pPr>
            <a:r>
              <a:rPr lang="en" sz="1200">
                <a:solidFill>
                  <a:srgbClr val="FFFFFF"/>
                </a:solidFill>
                <a:latin typeface="Times New Roman"/>
                <a:ea typeface="Times New Roman"/>
                <a:cs typeface="Times New Roman"/>
                <a:sym typeface="Times New Roman"/>
              </a:rPr>
              <a:t> Cianconi, P., Lesmana, C. B. J., Ventriglio, A., &amp; Janiri, L. (2019). Mental health issues among indigenous communities and the role of traditional medicine. International Journal of Social Psychiatry, 002076401984006. doi:10.1177/0020764019840060</a:t>
            </a:r>
            <a:endParaRPr sz="1200">
              <a:solidFill>
                <a:srgbClr val="FFFFFF"/>
              </a:solidFill>
              <a:latin typeface="Times New Roman"/>
              <a:ea typeface="Times New Roman"/>
              <a:cs typeface="Times New Roman"/>
              <a:sym typeface="Times New Roman"/>
            </a:endParaRPr>
          </a:p>
          <a:p>
            <a:pPr marL="457200" lvl="0" indent="-457200" algn="l" rtl="0">
              <a:lnSpc>
                <a:spcPct val="115000"/>
              </a:lnSpc>
              <a:spcBef>
                <a:spcPts val="0"/>
              </a:spcBef>
              <a:spcAft>
                <a:spcPts val="0"/>
              </a:spcAft>
              <a:buNone/>
            </a:pPr>
            <a:endParaRPr sz="1200">
              <a:solidFill>
                <a:srgbClr val="FFFFFF"/>
              </a:solidFill>
              <a:latin typeface="Times New Roman"/>
              <a:ea typeface="Times New Roman"/>
              <a:cs typeface="Times New Roman"/>
              <a:sym typeface="Times New Roman"/>
            </a:endParaRPr>
          </a:p>
          <a:p>
            <a:pPr marL="457200" lvl="0" indent="-457200" algn="l" rtl="0">
              <a:spcBef>
                <a:spcPts val="0"/>
              </a:spcBef>
              <a:spcAft>
                <a:spcPts val="0"/>
              </a:spcAft>
              <a:buNone/>
            </a:pPr>
            <a:r>
              <a:rPr lang="en" sz="1200">
                <a:solidFill>
                  <a:schemeClr val="dk1"/>
                </a:solidFill>
                <a:latin typeface="Times New Roman"/>
                <a:ea typeface="Times New Roman"/>
                <a:cs typeface="Times New Roman"/>
                <a:sym typeface="Times New Roman"/>
              </a:rPr>
              <a:t> First Nations Health Authority, </a:t>
            </a:r>
            <a:r>
              <a:rPr lang="en" sz="1200" i="1">
                <a:solidFill>
                  <a:schemeClr val="dk1"/>
                </a:solidFill>
                <a:latin typeface="Times New Roman"/>
                <a:ea typeface="Times New Roman"/>
                <a:cs typeface="Times New Roman"/>
                <a:sym typeface="Times New Roman"/>
              </a:rPr>
              <a:t>FNHA’s Policy on Mental Health and Wellness,</a:t>
            </a:r>
            <a:r>
              <a:rPr lang="en" sz="1200">
                <a:solidFill>
                  <a:schemeClr val="dk1"/>
                </a:solidFill>
                <a:latin typeface="Times New Roman"/>
                <a:ea typeface="Times New Roman"/>
                <a:cs typeface="Times New Roman"/>
                <a:sym typeface="Times New Roman"/>
              </a:rPr>
              <a:t> December 27, 2018, </a:t>
            </a:r>
            <a:r>
              <a:rPr lang="en" sz="1200" u="sng">
                <a:solidFill>
                  <a:schemeClr val="hlink"/>
                </a:solidFill>
                <a:latin typeface="Times New Roman"/>
                <a:ea typeface="Times New Roman"/>
                <a:cs typeface="Times New Roman"/>
                <a:sym typeface="Times New Roman"/>
                <a:hlinkClick r:id="rId3"/>
              </a:rPr>
              <a:t>https://www.fnha.ca/WellnessSite/WellnessDocuments/FNHA-Policy-on-Mental-Health-and-Wellness.pdf</a:t>
            </a:r>
            <a:endParaRPr sz="1200" b="1">
              <a:solidFill>
                <a:srgbClr val="FFFFFF"/>
              </a:solidFill>
              <a:latin typeface="Times New Roman"/>
              <a:ea typeface="Times New Roman"/>
              <a:cs typeface="Times New Roman"/>
              <a:sym typeface="Times New Roman"/>
            </a:endParaRPr>
          </a:p>
          <a:p>
            <a:pPr marL="457200" lvl="0" indent="-457200" algn="l" rtl="0">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 Harris, B. (2012, June).[ Interior health authority hospitals and health centres] [Image]. </a:t>
            </a:r>
            <a:r>
              <a:rPr lang="en" sz="1200" i="1">
                <a:solidFill>
                  <a:schemeClr val="dk1"/>
                </a:solidFill>
                <a:latin typeface="Times New Roman"/>
                <a:ea typeface="Times New Roman"/>
                <a:cs typeface="Times New Roman"/>
                <a:sym typeface="Times New Roman"/>
              </a:rPr>
              <a:t>Interior Health</a:t>
            </a:r>
            <a:r>
              <a:rPr lang="en" sz="1200">
                <a:solidFill>
                  <a:schemeClr val="dk1"/>
                </a:solidFill>
                <a:latin typeface="Times New Roman"/>
                <a:ea typeface="Times New Roman"/>
                <a:cs typeface="Times New Roman"/>
                <a:sym typeface="Times New Roman"/>
              </a:rPr>
              <a:t>.</a:t>
            </a:r>
            <a:r>
              <a:rPr lang="en" sz="1200">
                <a:solidFill>
                  <a:schemeClr val="dk1"/>
                </a:solidFill>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 </a:t>
            </a:r>
            <a:endParaRPr sz="1200"/>
          </a:p>
          <a:p>
            <a:pPr marL="0" lvl="0" indent="457200" algn="l" rtl="0">
              <a:spcBef>
                <a:spcPts val="0"/>
              </a:spcBef>
              <a:spcAft>
                <a:spcPts val="0"/>
              </a:spcAft>
              <a:buNone/>
            </a:pPr>
            <a:r>
              <a:rPr lang="en" sz="1200" u="sng">
                <a:solidFill>
                  <a:schemeClr val="hlink"/>
                </a:solidFill>
                <a:latin typeface="Times New Roman"/>
                <a:ea typeface="Times New Roman"/>
                <a:cs typeface="Times New Roman"/>
                <a:sym typeface="Times New Roman"/>
                <a:hlinkClick r:id="rId4"/>
              </a:rPr>
              <a:t>https://www.interiorhealth.ca/AboutUs/Documents/IH_map_hospitals.pdf</a:t>
            </a:r>
            <a:endParaRPr sz="1200" u="sng">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 Interior Health. (2020, October). [First Nations communities with local health area boundaries] [Image]. </a:t>
            </a:r>
            <a:endParaRPr sz="1200">
              <a:solidFill>
                <a:schemeClr val="dk1"/>
              </a:solidFill>
              <a:latin typeface="Times New Roman"/>
              <a:ea typeface="Times New Roman"/>
              <a:cs typeface="Times New Roman"/>
              <a:sym typeface="Times New Roman"/>
            </a:endParaRPr>
          </a:p>
          <a:p>
            <a:pPr marL="0" lvl="0" indent="457200" algn="l" rtl="0">
              <a:spcBef>
                <a:spcPts val="0"/>
              </a:spcBef>
              <a:spcAft>
                <a:spcPts val="0"/>
              </a:spcAft>
              <a:buNone/>
            </a:pPr>
            <a:r>
              <a:rPr lang="en" sz="1200" i="1">
                <a:solidFill>
                  <a:schemeClr val="dk1"/>
                </a:solidFill>
                <a:latin typeface="Times New Roman"/>
                <a:ea typeface="Times New Roman"/>
                <a:cs typeface="Times New Roman"/>
                <a:sym typeface="Times New Roman"/>
              </a:rPr>
              <a:t>Strategic Information</a:t>
            </a:r>
            <a:r>
              <a:rPr lang="en" sz="1200">
                <a:solidFill>
                  <a:schemeClr val="dk1"/>
                </a:solidFill>
                <a:latin typeface="Times New Roman"/>
                <a:ea typeface="Times New Roman"/>
                <a:cs typeface="Times New Roman"/>
                <a:sym typeface="Times New Roman"/>
              </a:rPr>
              <a:t>.</a:t>
            </a:r>
            <a:r>
              <a:rPr lang="en" sz="1200" u="sng">
                <a:solidFill>
                  <a:schemeClr val="hlink"/>
                </a:solidFill>
                <a:latin typeface="Times New Roman"/>
                <a:ea typeface="Times New Roman"/>
                <a:cs typeface="Times New Roman"/>
                <a:sym typeface="Times New Roman"/>
                <a:hlinkClick r:id="rId5"/>
              </a:rPr>
              <a:t> https://www.interiorhealth.ca/YourHealth/AboriginalHealth/Documents/map_All%20Bands.pdf</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lnSpc>
                <a:spcPct val="100000"/>
              </a:lnSpc>
              <a:spcBef>
                <a:spcPts val="0"/>
              </a:spcBef>
              <a:spcAft>
                <a:spcPts val="0"/>
              </a:spcAft>
              <a:buNone/>
            </a:pPr>
            <a:r>
              <a:rPr lang="en" sz="1200">
                <a:solidFill>
                  <a:schemeClr val="dk1"/>
                </a:solidFill>
                <a:latin typeface="Times New Roman"/>
                <a:ea typeface="Times New Roman"/>
                <a:cs typeface="Times New Roman"/>
                <a:sym typeface="Times New Roman"/>
              </a:rPr>
              <a:t> Institute For Integrative Science &amp; Health. (n.d.). </a:t>
            </a:r>
            <a:r>
              <a:rPr lang="en" sz="1200" i="1">
                <a:solidFill>
                  <a:schemeClr val="dk1"/>
                </a:solidFill>
                <a:latin typeface="Times New Roman"/>
                <a:ea typeface="Times New Roman"/>
                <a:cs typeface="Times New Roman"/>
                <a:sym typeface="Times New Roman"/>
              </a:rPr>
              <a:t>Two-eyed seeing</a:t>
            </a:r>
            <a:r>
              <a:rPr lang="en" sz="1200">
                <a:solidFill>
                  <a:schemeClr val="dk1"/>
                </a:solidFill>
                <a:latin typeface="Times New Roman"/>
                <a:ea typeface="Times New Roman"/>
                <a:cs typeface="Times New Roman"/>
                <a:sym typeface="Times New Roman"/>
              </a:rPr>
              <a:t>. </a:t>
            </a:r>
            <a:r>
              <a:rPr lang="en" sz="1200" u="sng">
                <a:solidFill>
                  <a:schemeClr val="hlink"/>
                </a:solidFill>
                <a:latin typeface="Times New Roman"/>
                <a:ea typeface="Times New Roman"/>
                <a:cs typeface="Times New Roman"/>
                <a:sym typeface="Times New Roman"/>
                <a:hlinkClick r:id="rId6"/>
              </a:rPr>
              <a:t>http://www.integrativescience.ca/Principles/TwoEyedSeeing/</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a:latin typeface="Times New Roman"/>
              <a:ea typeface="Times New Roman"/>
              <a:cs typeface="Times New Roman"/>
              <a:sym typeface="Times New Roman"/>
            </a:endParaRPr>
          </a:p>
          <a:p>
            <a:pPr marL="457200" lvl="0" indent="-457200" algn="l" rtl="0">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Lavalley, J., Kastor,S., Tourangeau, M., Western Aboriginal Harm Reduction Society, Ashley Goodman, &amp; Thomas Kerr. (2020). You just have to have other models, our DNA is different: the experiences of indigenous people who use illicit drugs and/or alcohol accessing substance use treatment. </a:t>
            </a:r>
            <a:r>
              <a:rPr lang="en" sz="1200" i="1">
                <a:solidFill>
                  <a:schemeClr val="dk1"/>
                </a:solidFill>
                <a:latin typeface="Times New Roman"/>
                <a:ea typeface="Times New Roman"/>
                <a:cs typeface="Times New Roman"/>
                <a:sym typeface="Times New Roman"/>
              </a:rPr>
              <a:t>Harm Reduction Journal</a:t>
            </a:r>
            <a:r>
              <a:rPr lang="en" sz="1200">
                <a:solidFill>
                  <a:schemeClr val="dk1"/>
                </a:solidFill>
                <a:latin typeface="Times New Roman"/>
                <a:ea typeface="Times New Roman"/>
                <a:cs typeface="Times New Roman"/>
                <a:sym typeface="Times New Roman"/>
              </a:rPr>
              <a:t>, </a:t>
            </a:r>
            <a:r>
              <a:rPr lang="en" sz="1200" i="1">
                <a:solidFill>
                  <a:schemeClr val="dk1"/>
                </a:solidFill>
                <a:latin typeface="Times New Roman"/>
                <a:ea typeface="Times New Roman"/>
                <a:cs typeface="Times New Roman"/>
                <a:sym typeface="Times New Roman"/>
              </a:rPr>
              <a:t>17</a:t>
            </a:r>
            <a:r>
              <a:rPr lang="en" sz="1200">
                <a:solidFill>
                  <a:schemeClr val="dk1"/>
                </a:solidFill>
                <a:latin typeface="Times New Roman"/>
                <a:ea typeface="Times New Roman"/>
                <a:cs typeface="Times New Roman"/>
                <a:sym typeface="Times New Roman"/>
              </a:rPr>
              <a:t>(1), 1–10.</a:t>
            </a:r>
            <a:r>
              <a:rPr lang="en" sz="1200">
                <a:solidFill>
                  <a:schemeClr val="dk1"/>
                </a:solidFill>
                <a:uFill>
                  <a:noFill/>
                </a:u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 </a:t>
            </a:r>
            <a:r>
              <a:rPr lang="en" sz="1200" u="sng">
                <a:solidFill>
                  <a:schemeClr val="hlink"/>
                </a:solidFill>
                <a:latin typeface="Times New Roman"/>
                <a:ea typeface="Times New Roman"/>
                <a:cs typeface="Times New Roman"/>
                <a:sym typeface="Times New Roman"/>
                <a:hlinkClick r:id="rId7"/>
              </a:rPr>
              <a:t>https://doi-org.ezproxy.tru.ca/10.1186/s12954-020-00366-3</a:t>
            </a:r>
            <a:endParaRPr sz="1200" u="sng">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Marsh, T.N., Coholic, D., Cote-Meek, S., &amp; Najavits, L.M. (2015). Blending Aboriginal and Western healing methods to treat </a:t>
            </a:r>
            <a:endParaRPr sz="1200">
              <a:solidFill>
                <a:schemeClr val="dk1"/>
              </a:solidFill>
              <a:latin typeface="Times New Roman"/>
              <a:ea typeface="Times New Roman"/>
              <a:cs typeface="Times New Roman"/>
              <a:sym typeface="Times New Roman"/>
            </a:endParaRPr>
          </a:p>
          <a:p>
            <a:pPr marL="45720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intergenerational trauma with substance use disorder in Aboriginal peoples who live in Northeastern Ontario, Canada. </a:t>
            </a:r>
            <a:r>
              <a:rPr lang="en" sz="1200" i="1">
                <a:solidFill>
                  <a:schemeClr val="dk1"/>
                </a:solidFill>
                <a:latin typeface="Times New Roman"/>
                <a:ea typeface="Times New Roman"/>
                <a:cs typeface="Times New Roman"/>
                <a:sym typeface="Times New Roman"/>
              </a:rPr>
              <a:t>Harm Reduction Journal</a:t>
            </a:r>
            <a:r>
              <a:rPr lang="en" sz="1200">
                <a:solidFill>
                  <a:schemeClr val="dk1"/>
                </a:solidFill>
                <a:latin typeface="Times New Roman"/>
                <a:ea typeface="Times New Roman"/>
                <a:cs typeface="Times New Roman"/>
                <a:sym typeface="Times New Roman"/>
              </a:rPr>
              <a:t>, </a:t>
            </a:r>
            <a:r>
              <a:rPr lang="en" sz="1200" i="1">
                <a:solidFill>
                  <a:schemeClr val="dk1"/>
                </a:solidFill>
                <a:latin typeface="Times New Roman"/>
                <a:ea typeface="Times New Roman"/>
                <a:cs typeface="Times New Roman"/>
                <a:sym typeface="Times New Roman"/>
              </a:rPr>
              <a:t>12</a:t>
            </a:r>
            <a:r>
              <a:rPr lang="en" sz="1200">
                <a:solidFill>
                  <a:schemeClr val="dk1"/>
                </a:solidFill>
                <a:latin typeface="Times New Roman"/>
                <a:ea typeface="Times New Roman"/>
                <a:cs typeface="Times New Roman"/>
                <a:sym typeface="Times New Roman"/>
              </a:rPr>
              <a:t>(1), 1-12. </a:t>
            </a:r>
            <a:r>
              <a:rPr lang="en" sz="1200" u="sng">
                <a:solidFill>
                  <a:schemeClr val="accent5"/>
                </a:solidFill>
                <a:latin typeface="Times New Roman"/>
                <a:ea typeface="Times New Roman"/>
                <a:cs typeface="Times New Roman"/>
                <a:sym typeface="Times New Roman"/>
                <a:hlinkClick r:id="rId8">
                  <a:extLst>
                    <a:ext uri="{A12FA001-AC4F-418D-AE19-62706E023703}">
                      <ahyp:hlinkClr xmlns:ahyp="http://schemas.microsoft.com/office/drawing/2018/hyperlinkcolor" val="tx"/>
                    </a:ext>
                  </a:extLst>
                </a:hlinkClick>
              </a:rPr>
              <a:t>https://doi.org/10.1186/s12954-015-0046-1</a:t>
            </a:r>
            <a:endParaRPr sz="1200" u="sng">
              <a:solidFill>
                <a:schemeClr val="dk1"/>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3"/>
          <p:cNvSpPr txBox="1">
            <a:spLocks noGrp="1"/>
          </p:cNvSpPr>
          <p:nvPr>
            <p:ph type="title"/>
          </p:nvPr>
        </p:nvSpPr>
        <p:spPr>
          <a:xfrm>
            <a:off x="387900" y="190050"/>
            <a:ext cx="8368200" cy="60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References</a:t>
            </a:r>
            <a:endParaRPr/>
          </a:p>
        </p:txBody>
      </p:sp>
      <p:sp>
        <p:nvSpPr>
          <p:cNvPr id="221" name="Google Shape;221;p33"/>
          <p:cNvSpPr txBox="1"/>
          <p:nvPr/>
        </p:nvSpPr>
        <p:spPr>
          <a:xfrm>
            <a:off x="299850" y="794550"/>
            <a:ext cx="8544300" cy="4091400"/>
          </a:xfrm>
          <a:prstGeom prst="rect">
            <a:avLst/>
          </a:prstGeom>
          <a:noFill/>
          <a:ln>
            <a:noFill/>
          </a:ln>
        </p:spPr>
        <p:txBody>
          <a:bodyPr spcFirstLastPara="1" wrap="square" lIns="91425" tIns="91425" rIns="91425" bIns="91425" anchor="t" anchorCtr="0">
            <a:spAutoFit/>
          </a:bodyPr>
          <a:lstStyle/>
          <a:p>
            <a:pPr marL="457200" lvl="0" indent="-457200" algn="l" rtl="0">
              <a:spcBef>
                <a:spcPts val="0"/>
              </a:spcBef>
              <a:spcAft>
                <a:spcPts val="0"/>
              </a:spcAft>
              <a:buNone/>
            </a:pPr>
            <a:r>
              <a:rPr lang="en" sz="1200">
                <a:solidFill>
                  <a:schemeClr val="dk1"/>
                </a:solidFill>
                <a:latin typeface="Times New Roman"/>
                <a:ea typeface="Times New Roman"/>
                <a:cs typeface="Times New Roman"/>
                <a:sym typeface="Times New Roman"/>
              </a:rPr>
              <a:t>McCormick R. M. (2007). Aboriginal Traditions in the treatment of substance abuse. </a:t>
            </a:r>
            <a:r>
              <a:rPr lang="en" sz="1200" i="1">
                <a:solidFill>
                  <a:schemeClr val="dk1"/>
                </a:solidFill>
                <a:latin typeface="Times New Roman"/>
                <a:ea typeface="Times New Roman"/>
                <a:cs typeface="Times New Roman"/>
                <a:sym typeface="Times New Roman"/>
              </a:rPr>
              <a:t>Canadian Journal of Counselling and Psychotherapy</a:t>
            </a:r>
            <a:r>
              <a:rPr lang="en" sz="1200">
                <a:solidFill>
                  <a:schemeClr val="dk1"/>
                </a:solidFill>
                <a:latin typeface="Times New Roman"/>
                <a:ea typeface="Times New Roman"/>
                <a:cs typeface="Times New Roman"/>
                <a:sym typeface="Times New Roman"/>
              </a:rPr>
              <a:t>, </a:t>
            </a:r>
            <a:r>
              <a:rPr lang="en" sz="1200" i="1">
                <a:solidFill>
                  <a:schemeClr val="dk1"/>
                </a:solidFill>
                <a:latin typeface="Times New Roman"/>
                <a:ea typeface="Times New Roman"/>
                <a:cs typeface="Times New Roman"/>
                <a:sym typeface="Times New Roman"/>
              </a:rPr>
              <a:t>34</a:t>
            </a:r>
            <a:r>
              <a:rPr lang="en" sz="1200">
                <a:solidFill>
                  <a:schemeClr val="dk1"/>
                </a:solidFill>
                <a:latin typeface="Times New Roman"/>
                <a:ea typeface="Times New Roman"/>
                <a:cs typeface="Times New Roman"/>
                <a:sym typeface="Times New Roman"/>
              </a:rPr>
              <a:t>(1).</a:t>
            </a:r>
            <a:endParaRPr sz="1200">
              <a:solidFill>
                <a:schemeClr val="dk1"/>
              </a:solidFill>
              <a:latin typeface="Times New Roman"/>
              <a:ea typeface="Times New Roman"/>
              <a:cs typeface="Times New Roman"/>
              <a:sym typeface="Times New Roman"/>
            </a:endParaRPr>
          </a:p>
          <a:p>
            <a:pPr marL="457200" lvl="0" indent="-457200" algn="l" rtl="0">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Mikkonen, J., &amp; Raphael, D. (2010). </a:t>
            </a:r>
            <a:r>
              <a:rPr lang="en" sz="1200" i="1">
                <a:solidFill>
                  <a:schemeClr val="dk1"/>
                </a:solidFill>
                <a:latin typeface="Times New Roman"/>
                <a:ea typeface="Times New Roman"/>
                <a:cs typeface="Times New Roman"/>
                <a:sym typeface="Times New Roman"/>
              </a:rPr>
              <a:t>Social determinants of health: The Canadian facts</a:t>
            </a:r>
            <a:r>
              <a:rPr lang="en" sz="1200">
                <a:solidFill>
                  <a:schemeClr val="dk1"/>
                </a:solidFill>
                <a:latin typeface="Times New Roman"/>
                <a:ea typeface="Times New Roman"/>
                <a:cs typeface="Times New Roman"/>
                <a:sym typeface="Times New Roman"/>
              </a:rPr>
              <a:t>. York University School of Health </a:t>
            </a:r>
            <a:endParaRPr sz="1200">
              <a:solidFill>
                <a:schemeClr val="dk1"/>
              </a:solidFill>
              <a:latin typeface="Times New Roman"/>
              <a:ea typeface="Times New Roman"/>
              <a:cs typeface="Times New Roman"/>
              <a:sym typeface="Times New Roman"/>
            </a:endParaRPr>
          </a:p>
          <a:p>
            <a:pPr marL="0" lvl="0" indent="457200" algn="l" rtl="0">
              <a:spcBef>
                <a:spcPts val="0"/>
              </a:spcBef>
              <a:spcAft>
                <a:spcPts val="0"/>
              </a:spcAft>
              <a:buNone/>
            </a:pPr>
            <a:r>
              <a:rPr lang="en" sz="1200">
                <a:solidFill>
                  <a:schemeClr val="dk1"/>
                </a:solidFill>
                <a:latin typeface="Times New Roman"/>
                <a:ea typeface="Times New Roman"/>
                <a:cs typeface="Times New Roman"/>
                <a:sym typeface="Times New Roman"/>
              </a:rPr>
              <a:t>Policy and Management.</a:t>
            </a:r>
            <a:r>
              <a:rPr lang="en" sz="1200">
                <a:solidFill>
                  <a:schemeClr val="dk1"/>
                </a:solidFill>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 </a:t>
            </a:r>
            <a:r>
              <a:rPr lang="en" sz="1200" u="sng">
                <a:solidFill>
                  <a:schemeClr val="accent5"/>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https://thecanadianfacts.org/The_Canadian_Facts.pdf</a:t>
            </a:r>
            <a:endParaRPr sz="1200" u="sng">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National Collaborating Centre for Indigenous People. (2021). </a:t>
            </a:r>
            <a:r>
              <a:rPr lang="en" sz="1200" i="1">
                <a:solidFill>
                  <a:schemeClr val="dk1"/>
                </a:solidFill>
                <a:latin typeface="Times New Roman"/>
                <a:ea typeface="Times New Roman"/>
                <a:cs typeface="Times New Roman"/>
                <a:sym typeface="Times New Roman"/>
              </a:rPr>
              <a:t>Social determinants of health</a:t>
            </a: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457200" lvl="0" indent="0" algn="l" rtl="0">
              <a:spcBef>
                <a:spcPts val="0"/>
              </a:spcBef>
              <a:spcAft>
                <a:spcPts val="0"/>
              </a:spcAft>
              <a:buNone/>
            </a:pPr>
            <a:r>
              <a:rPr lang="en" sz="1200" u="sng">
                <a:solidFill>
                  <a:schemeClr val="accent5"/>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https://www.nccih.ca/28/Social_Determinants.nccah#:~:text=Poverty%2C%20employment%2C%20working%20conditions%2C,inter%2Drelated%20social%20determinants%20of</a:t>
            </a:r>
            <a:endParaRPr sz="1200" u="sng">
              <a:solidFill>
                <a:schemeClr val="accent5"/>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Ontario Ministry of Finance. (2018, January 24). </a:t>
            </a:r>
            <a:r>
              <a:rPr lang="en" sz="1200" i="1">
                <a:solidFill>
                  <a:schemeClr val="dk1"/>
                </a:solidFill>
                <a:latin typeface="Times New Roman"/>
                <a:ea typeface="Times New Roman"/>
                <a:cs typeface="Times New Roman"/>
                <a:sym typeface="Times New Roman"/>
              </a:rPr>
              <a:t>Aboriginal peoples of Ontario</a:t>
            </a:r>
            <a:r>
              <a:rPr lang="en" sz="1200">
                <a:solidFill>
                  <a:schemeClr val="dk1"/>
                </a:solidFill>
                <a:latin typeface="Times New Roman"/>
                <a:ea typeface="Times New Roman"/>
                <a:cs typeface="Times New Roman"/>
                <a:sym typeface="Times New Roman"/>
              </a:rPr>
              <a:t>.</a:t>
            </a:r>
            <a:endParaRPr sz="1200">
              <a:solidFill>
                <a:schemeClr val="dk1"/>
              </a:solidFill>
              <a:latin typeface="Times New Roman"/>
              <a:ea typeface="Times New Roman"/>
              <a:cs typeface="Times New Roman"/>
              <a:sym typeface="Times New Roman"/>
            </a:endParaRPr>
          </a:p>
          <a:p>
            <a:pPr marL="0" lvl="0" indent="457200" algn="l" rtl="0">
              <a:spcBef>
                <a:spcPts val="0"/>
              </a:spcBef>
              <a:spcAft>
                <a:spcPts val="0"/>
              </a:spcAft>
              <a:buNone/>
            </a:pPr>
            <a:r>
              <a:rPr lang="en" sz="1200" u="sng">
                <a:solidFill>
                  <a:schemeClr val="accent5"/>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https://www.fin.gov.on.ca/en/economy/demographics/census/cenhi16-10.pdf</a:t>
            </a:r>
            <a:endParaRPr sz="1200">
              <a:solidFill>
                <a:schemeClr val="dk1"/>
              </a:solidFill>
              <a:latin typeface="Times New Roman"/>
              <a:ea typeface="Times New Roman"/>
              <a:cs typeface="Times New Roman"/>
              <a:sym typeface="Times New Roman"/>
            </a:endParaRPr>
          </a:p>
          <a:p>
            <a:pPr marL="0" lvl="0" indent="457200" algn="l" rtl="0">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Oxford, B. (2019, June 15). [Shallow focus photo of blue and gray stethoscope on brown wooden table] [Photograph]. </a:t>
            </a:r>
            <a:r>
              <a:rPr lang="en" sz="1200" i="1">
                <a:solidFill>
                  <a:schemeClr val="dk1"/>
                </a:solidFill>
                <a:latin typeface="Times New Roman"/>
                <a:ea typeface="Times New Roman"/>
                <a:cs typeface="Times New Roman"/>
                <a:sym typeface="Times New Roman"/>
              </a:rPr>
              <a:t>Unsplash</a:t>
            </a: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457200" algn="l" rtl="0">
              <a:spcBef>
                <a:spcPts val="0"/>
              </a:spcBef>
              <a:spcAft>
                <a:spcPts val="0"/>
              </a:spcAft>
              <a:buNone/>
            </a:pPr>
            <a:r>
              <a:rPr lang="en" sz="1200" u="sng">
                <a:solidFill>
                  <a:schemeClr val="accent5"/>
                </a:solid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https://unsplash.com/photos/8u_2imJaVQs/info</a:t>
            </a:r>
            <a:endParaRPr sz="1200">
              <a:solidFill>
                <a:schemeClr val="dk1"/>
              </a:solidFill>
              <a:latin typeface="Times New Roman"/>
              <a:ea typeface="Times New Roman"/>
              <a:cs typeface="Times New Roman"/>
              <a:sym typeface="Times New Roman"/>
            </a:endParaRPr>
          </a:p>
          <a:p>
            <a:pPr marL="0" lvl="0" indent="457200" algn="l" rtl="0">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Peplau, H.E. (1997). Peplau’s theory of interpersonal relations. </a:t>
            </a:r>
            <a:r>
              <a:rPr lang="en" sz="1200" i="1">
                <a:solidFill>
                  <a:schemeClr val="dk1"/>
                </a:solidFill>
                <a:latin typeface="Times New Roman"/>
                <a:ea typeface="Times New Roman"/>
                <a:cs typeface="Times New Roman"/>
                <a:sym typeface="Times New Roman"/>
              </a:rPr>
              <a:t>Nursing Science Quarterly</a:t>
            </a:r>
            <a:r>
              <a:rPr lang="en" sz="1200">
                <a:solidFill>
                  <a:schemeClr val="dk1"/>
                </a:solidFill>
                <a:latin typeface="Times New Roman"/>
                <a:ea typeface="Times New Roman"/>
                <a:cs typeface="Times New Roman"/>
                <a:sym typeface="Times New Roman"/>
              </a:rPr>
              <a:t>, </a:t>
            </a:r>
            <a:r>
              <a:rPr lang="en" sz="1200" i="1">
                <a:solidFill>
                  <a:schemeClr val="dk1"/>
                </a:solidFill>
                <a:latin typeface="Times New Roman"/>
                <a:ea typeface="Times New Roman"/>
                <a:cs typeface="Times New Roman"/>
                <a:sym typeface="Times New Roman"/>
              </a:rPr>
              <a:t>10</a:t>
            </a:r>
            <a:r>
              <a:rPr lang="en" sz="1200">
                <a:solidFill>
                  <a:schemeClr val="dk1"/>
                </a:solidFill>
                <a:latin typeface="Times New Roman"/>
                <a:ea typeface="Times New Roman"/>
                <a:cs typeface="Times New Roman"/>
                <a:sym typeface="Times New Roman"/>
              </a:rPr>
              <a:t>(4), 162–167.</a:t>
            </a:r>
            <a:r>
              <a:rPr lang="en" sz="1200">
                <a:solidFill>
                  <a:schemeClr val="dk1"/>
                </a:solidFill>
                <a:uFill>
                  <a:noFill/>
                </a:u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 </a:t>
            </a:r>
            <a:endParaRPr/>
          </a:p>
          <a:p>
            <a:pPr marL="0" lvl="0" indent="457200" algn="l" rtl="0">
              <a:spcBef>
                <a:spcPts val="0"/>
              </a:spcBef>
              <a:spcAft>
                <a:spcPts val="0"/>
              </a:spcAft>
              <a:buNone/>
            </a:pPr>
            <a:r>
              <a:rPr lang="en" sz="1200" u="sng">
                <a:solidFill>
                  <a:schemeClr val="accent5"/>
                </a:solid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https://doi.org/10.1177/089431849701000407</a:t>
            </a:r>
            <a:endParaRPr sz="1200">
              <a:solidFill>
                <a:srgbClr val="FFFFFF"/>
              </a:solidFill>
              <a:latin typeface="Times New Roman"/>
              <a:ea typeface="Times New Roman"/>
              <a:cs typeface="Times New Roman"/>
              <a:sym typeface="Times New Roman"/>
            </a:endParaRPr>
          </a:p>
          <a:p>
            <a:pPr marL="0" lvl="0" indent="457200" algn="l" rtl="0">
              <a:spcBef>
                <a:spcPts val="0"/>
              </a:spcBef>
              <a:spcAft>
                <a:spcPts val="0"/>
              </a:spcAft>
              <a:buNone/>
            </a:pPr>
            <a:endParaRPr sz="1200">
              <a:solidFill>
                <a:srgbClr val="FFFFFF"/>
              </a:solidFill>
              <a:latin typeface="Times New Roman"/>
              <a:ea typeface="Times New Roman"/>
              <a:cs typeface="Times New Roman"/>
              <a:sym typeface="Times New Roman"/>
            </a:endParaRPr>
          </a:p>
          <a:p>
            <a:pPr marL="457200" lvl="0" indent="-457200" algn="l" rtl="0">
              <a:lnSpc>
                <a:spcPct val="115000"/>
              </a:lnSpc>
              <a:spcBef>
                <a:spcPts val="0"/>
              </a:spcBef>
              <a:spcAft>
                <a:spcPts val="0"/>
              </a:spcAft>
              <a:buNone/>
            </a:pPr>
            <a:r>
              <a:rPr lang="en" sz="1200">
                <a:solidFill>
                  <a:srgbClr val="FFFFFF"/>
                </a:solidFill>
                <a:latin typeface="Times New Roman"/>
                <a:ea typeface="Times New Roman"/>
                <a:cs typeface="Times New Roman"/>
                <a:sym typeface="Times New Roman"/>
              </a:rPr>
              <a:t>Reading, C.L., &amp; Wien, F. (2009). </a:t>
            </a:r>
            <a:r>
              <a:rPr lang="en" sz="1200" i="1">
                <a:solidFill>
                  <a:srgbClr val="FFFFFF"/>
                </a:solidFill>
                <a:latin typeface="Times New Roman"/>
                <a:ea typeface="Times New Roman"/>
                <a:cs typeface="Times New Roman"/>
                <a:sym typeface="Times New Roman"/>
              </a:rPr>
              <a:t>Health inequalities and social determinants of Aboriginal peoples’ health</a:t>
            </a:r>
            <a:r>
              <a:rPr lang="en" sz="1200">
                <a:solidFill>
                  <a:srgbClr val="FFFFFF"/>
                </a:solidFill>
                <a:latin typeface="Times New Roman"/>
                <a:ea typeface="Times New Roman"/>
                <a:cs typeface="Times New Roman"/>
                <a:sym typeface="Times New Roman"/>
              </a:rPr>
              <a:t>. National Collaborating Centre for Aboriginal Health. </a:t>
            </a:r>
            <a:r>
              <a:rPr lang="en" sz="1200" u="sng">
                <a:solidFill>
                  <a:schemeClr val="accent5"/>
                </a:solidFill>
                <a:latin typeface="Times New Roman"/>
                <a:ea typeface="Times New Roman"/>
                <a:cs typeface="Times New Roman"/>
                <a:sym typeface="Times New Roman"/>
                <a:hlinkClick r:id="rId8">
                  <a:extLst>
                    <a:ext uri="{A12FA001-AC4F-418D-AE19-62706E023703}">
                      <ahyp:hlinkClr xmlns:ahyp="http://schemas.microsoft.com/office/drawing/2018/hyperlinkcolor" val="tx"/>
                    </a:ext>
                  </a:extLst>
                </a:hlinkClick>
              </a:rPr>
              <a:t>https://www.nccah-ccnsa.ca/docs/social%20determinates/nccah-loppie-wien_report.pdf</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4"/>
          <p:cNvSpPr txBox="1">
            <a:spLocks noGrp="1"/>
          </p:cNvSpPr>
          <p:nvPr>
            <p:ph type="title"/>
          </p:nvPr>
        </p:nvSpPr>
        <p:spPr>
          <a:xfrm>
            <a:off x="387900" y="80325"/>
            <a:ext cx="8368200" cy="60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References </a:t>
            </a:r>
            <a:endParaRPr/>
          </a:p>
        </p:txBody>
      </p:sp>
      <p:sp>
        <p:nvSpPr>
          <p:cNvPr id="227" name="Google Shape;227;p34"/>
          <p:cNvSpPr txBox="1"/>
          <p:nvPr/>
        </p:nvSpPr>
        <p:spPr>
          <a:xfrm>
            <a:off x="274525" y="684825"/>
            <a:ext cx="8596500" cy="4512900"/>
          </a:xfrm>
          <a:prstGeom prst="rect">
            <a:avLst/>
          </a:prstGeom>
          <a:noFill/>
          <a:ln>
            <a:noFill/>
          </a:ln>
        </p:spPr>
        <p:txBody>
          <a:bodyPr spcFirstLastPara="1" wrap="square" lIns="91425" tIns="91425" rIns="91425" bIns="91425" anchor="t" anchorCtr="0">
            <a:spAutoFit/>
          </a:bodyPr>
          <a:lstStyle/>
          <a:p>
            <a:pPr marL="457200" lvl="0" indent="-457200" algn="l" rtl="0">
              <a:lnSpc>
                <a:spcPct val="115000"/>
              </a:lnSpc>
              <a:spcBef>
                <a:spcPts val="0"/>
              </a:spcBef>
              <a:spcAft>
                <a:spcPts val="0"/>
              </a:spcAft>
              <a:buNone/>
            </a:pPr>
            <a:r>
              <a:rPr lang="en" sz="1200">
                <a:solidFill>
                  <a:srgbClr val="FFFFFF"/>
                </a:solidFill>
                <a:latin typeface="Times New Roman"/>
                <a:ea typeface="Times New Roman"/>
                <a:cs typeface="Times New Roman"/>
                <a:sym typeface="Times New Roman"/>
              </a:rPr>
              <a:t> Ross, A., Dion, J., Michael Cantinotti, M., Delphine Collin-Vézina, D., &amp; Paquette, L. (2015). Impact of residential schooling and of child abuse on substance use problem in Indigenous Peoples. </a:t>
            </a:r>
            <a:r>
              <a:rPr lang="en" sz="1200" i="1">
                <a:solidFill>
                  <a:srgbClr val="FFFFFF"/>
                </a:solidFill>
                <a:latin typeface="Times New Roman"/>
                <a:ea typeface="Times New Roman"/>
                <a:cs typeface="Times New Roman"/>
                <a:sym typeface="Times New Roman"/>
              </a:rPr>
              <a:t>Addictive Behaviors</a:t>
            </a:r>
            <a:r>
              <a:rPr lang="en" sz="1200">
                <a:solidFill>
                  <a:srgbClr val="FFFFFF"/>
                </a:solidFill>
                <a:latin typeface="Times New Roman"/>
                <a:ea typeface="Times New Roman"/>
                <a:cs typeface="Times New Roman"/>
                <a:sym typeface="Times New Roman"/>
              </a:rPr>
              <a:t>, </a:t>
            </a:r>
            <a:r>
              <a:rPr lang="en" sz="1200" i="1">
                <a:solidFill>
                  <a:srgbClr val="FFFFFF"/>
                </a:solidFill>
                <a:latin typeface="Times New Roman"/>
                <a:ea typeface="Times New Roman"/>
                <a:cs typeface="Times New Roman"/>
                <a:sym typeface="Times New Roman"/>
              </a:rPr>
              <a:t>51</a:t>
            </a:r>
            <a:r>
              <a:rPr lang="en" sz="1200">
                <a:solidFill>
                  <a:srgbClr val="FFFFFF"/>
                </a:solidFill>
                <a:latin typeface="Times New Roman"/>
                <a:ea typeface="Times New Roman"/>
                <a:cs typeface="Times New Roman"/>
                <a:sym typeface="Times New Roman"/>
              </a:rPr>
              <a:t>, 184-192.</a:t>
            </a:r>
            <a:r>
              <a:rPr lang="en" sz="1200" u="sng">
                <a:solidFill>
                  <a:schemeClr val="accent5"/>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http://dx.doi.org/10.1016/j.addbeh.2015.07.014</a:t>
            </a:r>
            <a:endParaRPr sz="1200">
              <a:solidFill>
                <a:schemeClr val="dk1"/>
              </a:solidFill>
              <a:latin typeface="Times New Roman"/>
              <a:ea typeface="Times New Roman"/>
              <a:cs typeface="Times New Roman"/>
              <a:sym typeface="Times New Roman"/>
            </a:endParaRPr>
          </a:p>
          <a:p>
            <a:pPr marL="457200" lvl="0" indent="-457200" algn="l" rtl="0">
              <a:lnSpc>
                <a:spcPct val="115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rgbClr val="FFFFFF"/>
                </a:solidFill>
                <a:latin typeface="Times New Roman"/>
                <a:ea typeface="Times New Roman"/>
                <a:cs typeface="Times New Roman"/>
                <a:sym typeface="Times New Roman"/>
              </a:rPr>
              <a:t>Sone, D. (2019, December 11). [Stethoscope and laptop computer] [Photograph]. Unsplash. </a:t>
            </a:r>
            <a:endParaRPr sz="1200">
              <a:solidFill>
                <a:srgbClr val="FFFFFF"/>
              </a:solidFill>
              <a:latin typeface="Times New Roman"/>
              <a:ea typeface="Times New Roman"/>
              <a:cs typeface="Times New Roman"/>
              <a:sym typeface="Times New Roman"/>
            </a:endParaRPr>
          </a:p>
          <a:p>
            <a:pPr marL="457200" lvl="0" indent="0" algn="l" rtl="0">
              <a:spcBef>
                <a:spcPts val="0"/>
              </a:spcBef>
              <a:spcAft>
                <a:spcPts val="0"/>
              </a:spcAft>
              <a:buNone/>
            </a:pPr>
            <a:r>
              <a:rPr lang="en" sz="1200" u="sng">
                <a:solidFill>
                  <a:schemeClr val="accent5"/>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https://unsplash.com/photos/NFvdKIhxYlU</a:t>
            </a:r>
            <a:endParaRPr sz="13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 Statistics Canada. (2017). </a:t>
            </a:r>
            <a:r>
              <a:rPr lang="en" sz="1200" i="1">
                <a:solidFill>
                  <a:schemeClr val="dk1"/>
                </a:solidFill>
                <a:latin typeface="Times New Roman"/>
                <a:ea typeface="Times New Roman"/>
                <a:cs typeface="Times New Roman"/>
                <a:sym typeface="Times New Roman"/>
              </a:rPr>
              <a:t>Focus on geography series, 2016 census</a:t>
            </a:r>
            <a:r>
              <a:rPr lang="en" sz="1200">
                <a:solidFill>
                  <a:schemeClr val="dk1"/>
                </a:solidFill>
                <a:latin typeface="Times New Roman"/>
                <a:ea typeface="Times New Roman"/>
                <a:cs typeface="Times New Roman"/>
                <a:sym typeface="Times New Roman"/>
              </a:rPr>
              <a:t>.</a:t>
            </a:r>
            <a:endParaRPr sz="1200">
              <a:solidFill>
                <a:schemeClr val="dk1"/>
              </a:solidFill>
              <a:latin typeface="Times New Roman"/>
              <a:ea typeface="Times New Roman"/>
              <a:cs typeface="Times New Roman"/>
              <a:sym typeface="Times New Roman"/>
            </a:endParaRPr>
          </a:p>
          <a:p>
            <a:pPr marL="457200" lvl="0" indent="0" algn="l" rtl="0">
              <a:spcBef>
                <a:spcPts val="0"/>
              </a:spcBef>
              <a:spcAft>
                <a:spcPts val="0"/>
              </a:spcAft>
              <a:buNone/>
            </a:pPr>
            <a:r>
              <a:rPr lang="en" sz="1200" u="sng">
                <a:solidFill>
                  <a:schemeClr val="accent5"/>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https://www12.statcan.gc.ca/census-recensement/2016/as-sa/fogs-spg/Facts-PR-Eng.cfm?TOPIC=9&amp;LANG=Eng&amp;GK=PR&amp;GC=59</a:t>
            </a:r>
            <a:r>
              <a:rPr lang="en" sz="1200">
                <a:solidFill>
                  <a:schemeClr val="dk1"/>
                </a:solidFill>
                <a:latin typeface="Times New Roman"/>
                <a:ea typeface="Times New Roman"/>
                <a:cs typeface="Times New Roman"/>
                <a:sym typeface="Times New Roman"/>
              </a:rPr>
              <a:t>.</a:t>
            </a:r>
            <a:endParaRPr sz="1200">
              <a:solidFill>
                <a:srgbClr val="FFFFFF"/>
              </a:solidFill>
              <a:latin typeface="Times New Roman"/>
              <a:ea typeface="Times New Roman"/>
              <a:cs typeface="Times New Roman"/>
              <a:sym typeface="Times New Roman"/>
            </a:endParaRPr>
          </a:p>
          <a:p>
            <a:pPr marL="0" lvl="0" indent="0" algn="l" rtl="0">
              <a:lnSpc>
                <a:spcPct val="100000"/>
              </a:lnSpc>
              <a:spcBef>
                <a:spcPts val="1200"/>
              </a:spcBef>
              <a:spcAft>
                <a:spcPts val="0"/>
              </a:spcAft>
              <a:buNone/>
            </a:pPr>
            <a:r>
              <a:rPr lang="en" sz="1200">
                <a:solidFill>
                  <a:srgbClr val="FFFFFF"/>
                </a:solidFill>
                <a:latin typeface="Times New Roman"/>
                <a:ea typeface="Times New Roman"/>
                <a:cs typeface="Times New Roman"/>
                <a:sym typeface="Times New Roman"/>
              </a:rPr>
              <a:t> The Standing Senate Committee on Aboriginal Peoples. (2019). </a:t>
            </a:r>
            <a:r>
              <a:rPr lang="en" sz="1200" i="1">
                <a:solidFill>
                  <a:srgbClr val="FFFFFF"/>
                </a:solidFill>
                <a:latin typeface="Times New Roman"/>
                <a:ea typeface="Times New Roman"/>
                <a:cs typeface="Times New Roman"/>
                <a:sym typeface="Times New Roman"/>
              </a:rPr>
              <a:t>How did we get here? A concise,</a:t>
            </a:r>
            <a:endParaRPr sz="1200" u="sng">
              <a:solidFill>
                <a:schemeClr val="accent5"/>
              </a:solidFill>
              <a:latin typeface="Times New Roman"/>
              <a:ea typeface="Times New Roman"/>
              <a:cs typeface="Times New Roman"/>
              <a:sym typeface="Times New Roman"/>
            </a:endParaRPr>
          </a:p>
          <a:p>
            <a:pPr marL="457200" lvl="0" indent="0" algn="l" rtl="0">
              <a:lnSpc>
                <a:spcPct val="100000"/>
              </a:lnSpc>
              <a:spcBef>
                <a:spcPts val="0"/>
              </a:spcBef>
              <a:spcAft>
                <a:spcPts val="0"/>
              </a:spcAft>
              <a:buNone/>
            </a:pPr>
            <a:r>
              <a:rPr lang="en" sz="1200" i="1">
                <a:solidFill>
                  <a:srgbClr val="FFFFFF"/>
                </a:solidFill>
                <a:latin typeface="Times New Roman"/>
                <a:ea typeface="Times New Roman"/>
                <a:cs typeface="Times New Roman"/>
                <a:sym typeface="Times New Roman"/>
              </a:rPr>
              <a:t>unvarnished account of the history of the relationship between Indigenous peoples and Canada</a:t>
            </a:r>
            <a:r>
              <a:rPr lang="en" sz="1200">
                <a:solidFill>
                  <a:srgbClr val="FFFFFF"/>
                </a:solidFill>
                <a:latin typeface="Times New Roman"/>
                <a:ea typeface="Times New Roman"/>
                <a:cs typeface="Times New Roman"/>
                <a:sym typeface="Times New Roman"/>
              </a:rPr>
              <a:t>.</a:t>
            </a:r>
            <a:r>
              <a:rPr lang="en" sz="1200">
                <a:solidFill>
                  <a:srgbClr val="FFFFFF"/>
                </a:solidFill>
                <a:uFill>
                  <a:noFill/>
                </a:u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 </a:t>
            </a:r>
            <a:r>
              <a:rPr lang="en" sz="1200" u="sng">
                <a:solidFill>
                  <a:schemeClr val="accent5"/>
                </a:solid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https://sencanada.ca/en/Committees/appa/Reports/42-1</a:t>
            </a:r>
            <a:endParaRPr sz="1200" u="sng">
              <a:solidFill>
                <a:srgbClr val="FFFFFF"/>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200">
              <a:solidFill>
                <a:srgbClr val="FFFFFF"/>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 sz="1200">
                <a:solidFill>
                  <a:srgbClr val="FFFFFF"/>
                </a:solidFill>
                <a:latin typeface="Times New Roman"/>
                <a:ea typeface="Times New Roman"/>
                <a:cs typeface="Times New Roman"/>
                <a:sym typeface="Times New Roman"/>
              </a:rPr>
              <a:t> Thunderbird Partnership Foundation. (n.d.). </a:t>
            </a:r>
            <a:r>
              <a:rPr lang="en" sz="1200" i="1">
                <a:solidFill>
                  <a:srgbClr val="FFFFFF"/>
                </a:solidFill>
                <a:latin typeface="Times New Roman"/>
                <a:ea typeface="Times New Roman"/>
                <a:cs typeface="Times New Roman"/>
                <a:sym typeface="Times New Roman"/>
              </a:rPr>
              <a:t>A cultural safety toolkit for mental health and addiction workers in-service with </a:t>
            </a:r>
            <a:endParaRPr sz="1200" i="1">
              <a:solidFill>
                <a:srgbClr val="FFFFFF"/>
              </a:solidFill>
              <a:latin typeface="Times New Roman"/>
              <a:ea typeface="Times New Roman"/>
              <a:cs typeface="Times New Roman"/>
              <a:sym typeface="Times New Roman"/>
            </a:endParaRPr>
          </a:p>
          <a:p>
            <a:pPr marL="0" lvl="0" indent="457200" algn="l" rtl="0">
              <a:lnSpc>
                <a:spcPct val="100000"/>
              </a:lnSpc>
              <a:spcBef>
                <a:spcPts val="0"/>
              </a:spcBef>
              <a:spcAft>
                <a:spcPts val="0"/>
              </a:spcAft>
              <a:buNone/>
            </a:pPr>
            <a:r>
              <a:rPr lang="en" sz="1200" i="1">
                <a:solidFill>
                  <a:srgbClr val="FFFFFF"/>
                </a:solidFill>
                <a:latin typeface="Times New Roman"/>
                <a:ea typeface="Times New Roman"/>
                <a:cs typeface="Times New Roman"/>
                <a:sym typeface="Times New Roman"/>
              </a:rPr>
              <a:t>First Nations people</a:t>
            </a:r>
            <a:r>
              <a:rPr lang="en" sz="1200">
                <a:solidFill>
                  <a:srgbClr val="FFFFFF"/>
                </a:solidFill>
                <a:latin typeface="Times New Roman"/>
                <a:ea typeface="Times New Roman"/>
                <a:cs typeface="Times New Roman"/>
                <a:sym typeface="Times New Roman"/>
              </a:rPr>
              <a:t>.</a:t>
            </a:r>
            <a:r>
              <a:rPr lang="en" sz="1200" u="sng">
                <a:solidFill>
                  <a:schemeClr val="accent5"/>
                </a:solidFill>
                <a:latin typeface="Times New Roman"/>
                <a:ea typeface="Times New Roman"/>
                <a:cs typeface="Times New Roman"/>
                <a:sym typeface="Times New Roman"/>
              </a:rPr>
              <a:t> </a:t>
            </a:r>
            <a:r>
              <a:rPr lang="en" sz="1200" u="sng">
                <a:solidFill>
                  <a:schemeClr val="hlink"/>
                </a:solidFill>
                <a:latin typeface="Times New Roman"/>
                <a:ea typeface="Times New Roman"/>
                <a:cs typeface="Times New Roman"/>
                <a:sym typeface="Times New Roman"/>
                <a:hlinkClick r:id="rId7"/>
              </a:rPr>
              <a:t>https://thunderbirdpf.org/nnapf-document-library/</a:t>
            </a:r>
            <a:endParaRPr sz="120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 University of Victoria Nursing. (2020). </a:t>
            </a:r>
            <a:r>
              <a:rPr lang="en" sz="1200" i="1">
                <a:solidFill>
                  <a:schemeClr val="dk1"/>
                </a:solidFill>
                <a:latin typeface="Times New Roman"/>
                <a:ea typeface="Times New Roman"/>
                <a:cs typeface="Times New Roman"/>
                <a:sym typeface="Times New Roman"/>
              </a:rPr>
              <a:t>Indigenous initiatives</a:t>
            </a: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457200" algn="l" rtl="0">
              <a:spcBef>
                <a:spcPts val="0"/>
              </a:spcBef>
              <a:spcAft>
                <a:spcPts val="0"/>
              </a:spcAft>
              <a:buNone/>
            </a:pPr>
            <a:r>
              <a:rPr lang="en" sz="1200" u="sng">
                <a:solidFill>
                  <a:schemeClr val="hlink"/>
                </a:solidFill>
                <a:latin typeface="Times New Roman"/>
                <a:ea typeface="Times New Roman"/>
                <a:cs typeface="Times New Roman"/>
                <a:sym typeface="Times New Roman"/>
                <a:hlinkClick r:id="rId8"/>
              </a:rPr>
              <a:t>https://www.uvic.ca/hsd/nursing/undergraduate/transfer/resources/indigenous/index.php</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 Wilson, K. (2018). </a:t>
            </a:r>
            <a:r>
              <a:rPr lang="en" sz="1200" i="1">
                <a:solidFill>
                  <a:schemeClr val="dk1"/>
                </a:solidFill>
                <a:latin typeface="Times New Roman"/>
                <a:ea typeface="Times New Roman"/>
                <a:cs typeface="Times New Roman"/>
                <a:sym typeface="Times New Roman"/>
              </a:rPr>
              <a:t>Pulling together: Foundations guide</a:t>
            </a:r>
            <a:r>
              <a:rPr lang="en" sz="1200">
                <a:solidFill>
                  <a:schemeClr val="dk1"/>
                </a:solidFill>
                <a:latin typeface="Times New Roman"/>
                <a:ea typeface="Times New Roman"/>
                <a:cs typeface="Times New Roman"/>
                <a:sym typeface="Times New Roman"/>
              </a:rPr>
              <a:t>. Victoria, BC: BCcampus. </a:t>
            </a:r>
            <a:endParaRPr sz="1200">
              <a:solidFill>
                <a:schemeClr val="dk1"/>
              </a:solidFill>
              <a:latin typeface="Times New Roman"/>
              <a:ea typeface="Times New Roman"/>
              <a:cs typeface="Times New Roman"/>
              <a:sym typeface="Times New Roman"/>
            </a:endParaRPr>
          </a:p>
          <a:p>
            <a:pPr marL="0" lvl="0" indent="457200" algn="l" rtl="0">
              <a:spcBef>
                <a:spcPts val="0"/>
              </a:spcBef>
              <a:spcAft>
                <a:spcPts val="0"/>
              </a:spcAft>
              <a:buNone/>
            </a:pPr>
            <a:r>
              <a:rPr lang="en" sz="1200" u="sng">
                <a:solidFill>
                  <a:schemeClr val="hlink"/>
                </a:solidFill>
                <a:latin typeface="Times New Roman"/>
                <a:ea typeface="Times New Roman"/>
                <a:cs typeface="Times New Roman"/>
                <a:sym typeface="Times New Roman"/>
                <a:hlinkClick r:id="rId9"/>
              </a:rPr>
              <a:t>https://opentextbc.ca/indigenizationfoundations/</a:t>
            </a:r>
            <a:endParaRPr sz="1200">
              <a:solidFill>
                <a:srgbClr val="FFFFFF"/>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accent5"/>
                </a:solidFill>
              </a:rPr>
              <a:t>Importance of this Topic</a:t>
            </a:r>
            <a:endParaRPr>
              <a:solidFill>
                <a:schemeClr val="accent5"/>
              </a:solidFill>
            </a:endParaRPr>
          </a:p>
        </p:txBody>
      </p:sp>
      <p:sp>
        <p:nvSpPr>
          <p:cNvPr id="76" name="Google Shape;76;p15"/>
          <p:cNvSpPr txBox="1">
            <a:spLocks noGrp="1"/>
          </p:cNvSpPr>
          <p:nvPr>
            <p:ph type="body" idx="1"/>
          </p:nvPr>
        </p:nvSpPr>
        <p:spPr>
          <a:xfrm>
            <a:off x="246200" y="1296525"/>
            <a:ext cx="3999900" cy="30789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FFFFFF"/>
              </a:buClr>
              <a:buSzPts val="1800"/>
              <a:buFont typeface="Calibri"/>
              <a:buChar char="●"/>
            </a:pPr>
            <a:r>
              <a:rPr lang="en" sz="1800">
                <a:solidFill>
                  <a:srgbClr val="FFFFFF"/>
                </a:solidFill>
                <a:latin typeface="Times New Roman"/>
                <a:ea typeface="Times New Roman"/>
                <a:cs typeface="Times New Roman"/>
                <a:sym typeface="Times New Roman"/>
              </a:rPr>
              <a:t>British Columbia has the second largest Indigenous population in Canada (Ontario Ministry of Finance, 2018).</a:t>
            </a:r>
            <a:endParaRPr sz="1800">
              <a:solidFill>
                <a:srgbClr val="FFFFFF"/>
              </a:solidFill>
              <a:latin typeface="Times New Roman"/>
              <a:ea typeface="Times New Roman"/>
              <a:cs typeface="Times New Roman"/>
              <a:sym typeface="Times New Roman"/>
            </a:endParaRPr>
          </a:p>
          <a:p>
            <a:pPr marL="457200" lvl="0" indent="-342900" algn="l" rtl="0">
              <a:lnSpc>
                <a:spcPct val="100000"/>
              </a:lnSpc>
              <a:spcBef>
                <a:spcPts val="1200"/>
              </a:spcBef>
              <a:spcAft>
                <a:spcPts val="1200"/>
              </a:spcAft>
              <a:buClr>
                <a:srgbClr val="FFFFFF"/>
              </a:buClr>
              <a:buSzPts val="1800"/>
              <a:buFont typeface="Times New Roman"/>
              <a:buChar char="●"/>
            </a:pPr>
            <a:r>
              <a:rPr lang="en" sz="1800">
                <a:solidFill>
                  <a:srgbClr val="FFFFFF"/>
                </a:solidFill>
                <a:latin typeface="Times New Roman"/>
                <a:ea typeface="Times New Roman"/>
                <a:cs typeface="Times New Roman"/>
                <a:sym typeface="Times New Roman"/>
              </a:rPr>
              <a:t>Awareness of Indigenous history and its health implications is important.</a:t>
            </a:r>
            <a:endParaRPr sz="1800">
              <a:latin typeface="Times New Roman"/>
              <a:ea typeface="Times New Roman"/>
              <a:cs typeface="Times New Roman"/>
              <a:sym typeface="Times New Roman"/>
            </a:endParaRPr>
          </a:p>
        </p:txBody>
      </p:sp>
      <p:sp>
        <p:nvSpPr>
          <p:cNvPr id="77" name="Google Shape;77;p15"/>
          <p:cNvSpPr txBox="1"/>
          <p:nvPr/>
        </p:nvSpPr>
        <p:spPr>
          <a:xfrm>
            <a:off x="4572000" y="4098000"/>
            <a:ext cx="4404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solidFill>
                <a:srgbClr val="FFFFFF"/>
              </a:solidFill>
            </a:endParaRPr>
          </a:p>
        </p:txBody>
      </p:sp>
      <p:sp>
        <p:nvSpPr>
          <p:cNvPr id="78" name="Google Shape;78;p15"/>
          <p:cNvSpPr txBox="1"/>
          <p:nvPr/>
        </p:nvSpPr>
        <p:spPr>
          <a:xfrm>
            <a:off x="4537825" y="4137575"/>
            <a:ext cx="36177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rgbClr val="FFFFFF"/>
                </a:solidFill>
                <a:latin typeface="Times New Roman"/>
                <a:ea typeface="Times New Roman"/>
                <a:cs typeface="Times New Roman"/>
                <a:sym typeface="Times New Roman"/>
              </a:rPr>
              <a:t>Figure 1. From Interior health authority hospitals and health centres [Image], by B. Harris.</a:t>
            </a:r>
            <a:endParaRPr sz="1200">
              <a:solidFill>
                <a:srgbClr val="FFFFFF"/>
              </a:solidFill>
              <a:latin typeface="Times New Roman"/>
              <a:ea typeface="Times New Roman"/>
              <a:cs typeface="Times New Roman"/>
              <a:sym typeface="Times New Roman"/>
            </a:endParaRPr>
          </a:p>
        </p:txBody>
      </p:sp>
      <p:pic>
        <p:nvPicPr>
          <p:cNvPr id="79" name="Google Shape;79;p15"/>
          <p:cNvPicPr preferRelativeResize="0"/>
          <p:nvPr/>
        </p:nvPicPr>
        <p:blipFill>
          <a:blip r:embed="rId3">
            <a:alphaModFix/>
          </a:blip>
          <a:stretch>
            <a:fillRect/>
          </a:stretch>
        </p:blipFill>
        <p:spPr>
          <a:xfrm>
            <a:off x="4537813" y="1296525"/>
            <a:ext cx="4406388" cy="26886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accent5"/>
                </a:solidFill>
              </a:rPr>
              <a:t>Indigenous Health</a:t>
            </a:r>
            <a:endParaRPr>
              <a:solidFill>
                <a:schemeClr val="accent5"/>
              </a:solidFill>
            </a:endParaRPr>
          </a:p>
        </p:txBody>
      </p:sp>
      <p:sp>
        <p:nvSpPr>
          <p:cNvPr id="85" name="Google Shape;85;p16"/>
          <p:cNvSpPr txBox="1">
            <a:spLocks noGrp="1"/>
          </p:cNvSpPr>
          <p:nvPr>
            <p:ph type="body" idx="1"/>
          </p:nvPr>
        </p:nvSpPr>
        <p:spPr>
          <a:xfrm>
            <a:off x="3069500" y="1285150"/>
            <a:ext cx="5431500" cy="3404100"/>
          </a:xfrm>
          <a:prstGeom prst="rect">
            <a:avLst/>
          </a:prstGeom>
        </p:spPr>
        <p:txBody>
          <a:bodyPr spcFirstLastPara="1" wrap="square" lIns="91425" tIns="91425" rIns="91425" bIns="91425" anchor="t" anchorCtr="0">
            <a:normAutofit/>
          </a:bodyPr>
          <a:lstStyle/>
          <a:p>
            <a:pPr marL="457200" lvl="0" indent="-361950" algn="l" rtl="0">
              <a:lnSpc>
                <a:spcPct val="105000"/>
              </a:lnSpc>
              <a:spcBef>
                <a:spcPts val="0"/>
              </a:spcBef>
              <a:spcAft>
                <a:spcPts val="0"/>
              </a:spcAft>
              <a:buSzPts val="2100"/>
              <a:buFont typeface="Times New Roman"/>
              <a:buChar char="●"/>
            </a:pPr>
            <a:r>
              <a:rPr lang="en" sz="2100">
                <a:latin typeface="Times New Roman"/>
                <a:ea typeface="Times New Roman"/>
                <a:cs typeface="Times New Roman"/>
                <a:sym typeface="Times New Roman"/>
              </a:rPr>
              <a:t>Inequalities and disparities related to health. </a:t>
            </a:r>
            <a:endParaRPr sz="2100">
              <a:latin typeface="Times New Roman"/>
              <a:ea typeface="Times New Roman"/>
              <a:cs typeface="Times New Roman"/>
              <a:sym typeface="Times New Roman"/>
            </a:endParaRPr>
          </a:p>
          <a:p>
            <a:pPr marL="457200" lvl="0" indent="0" algn="l" rtl="0">
              <a:lnSpc>
                <a:spcPct val="105000"/>
              </a:lnSpc>
              <a:spcBef>
                <a:spcPts val="1000"/>
              </a:spcBef>
              <a:spcAft>
                <a:spcPts val="0"/>
              </a:spcAft>
              <a:buNone/>
            </a:pPr>
            <a:endParaRPr sz="1300">
              <a:latin typeface="Times New Roman"/>
              <a:ea typeface="Times New Roman"/>
              <a:cs typeface="Times New Roman"/>
              <a:sym typeface="Times New Roman"/>
            </a:endParaRPr>
          </a:p>
          <a:p>
            <a:pPr marL="457200" lvl="0" indent="-361950" algn="l" rtl="0">
              <a:lnSpc>
                <a:spcPct val="105000"/>
              </a:lnSpc>
              <a:spcBef>
                <a:spcPts val="1000"/>
              </a:spcBef>
              <a:spcAft>
                <a:spcPts val="0"/>
              </a:spcAft>
              <a:buSzPts val="2100"/>
              <a:buFont typeface="Times New Roman"/>
              <a:buChar char="●"/>
            </a:pPr>
            <a:r>
              <a:rPr lang="en" sz="2100">
                <a:latin typeface="Times New Roman"/>
                <a:ea typeface="Times New Roman"/>
                <a:cs typeface="Times New Roman"/>
                <a:sym typeface="Times New Roman"/>
              </a:rPr>
              <a:t>The impact of colonization on Indigenous people.</a:t>
            </a:r>
            <a:endParaRPr sz="2100">
              <a:latin typeface="Times New Roman"/>
              <a:ea typeface="Times New Roman"/>
              <a:cs typeface="Times New Roman"/>
              <a:sym typeface="Times New Roman"/>
            </a:endParaRPr>
          </a:p>
          <a:p>
            <a:pPr marL="914400" lvl="1" indent="-361950" algn="l" rtl="0">
              <a:lnSpc>
                <a:spcPct val="105000"/>
              </a:lnSpc>
              <a:spcBef>
                <a:spcPts val="1000"/>
              </a:spcBef>
              <a:spcAft>
                <a:spcPts val="0"/>
              </a:spcAft>
              <a:buSzPts val="2100"/>
              <a:buFont typeface="Times New Roman"/>
              <a:buChar char="○"/>
            </a:pPr>
            <a:r>
              <a:rPr lang="en" sz="2100">
                <a:latin typeface="Times New Roman"/>
                <a:ea typeface="Times New Roman"/>
                <a:cs typeface="Times New Roman"/>
                <a:sym typeface="Times New Roman"/>
              </a:rPr>
              <a:t>The Social determinants of health</a:t>
            </a:r>
            <a:endParaRPr sz="2100">
              <a:latin typeface="Times New Roman"/>
              <a:ea typeface="Times New Roman"/>
              <a:cs typeface="Times New Roman"/>
              <a:sym typeface="Times New Roman"/>
            </a:endParaRPr>
          </a:p>
          <a:p>
            <a:pPr marL="914400" lvl="0" indent="0" algn="l" rtl="0">
              <a:lnSpc>
                <a:spcPct val="105000"/>
              </a:lnSpc>
              <a:spcBef>
                <a:spcPts val="1200"/>
              </a:spcBef>
              <a:spcAft>
                <a:spcPts val="0"/>
              </a:spcAft>
              <a:buNone/>
            </a:pPr>
            <a:endParaRPr sz="1000">
              <a:latin typeface="Times New Roman"/>
              <a:ea typeface="Times New Roman"/>
              <a:cs typeface="Times New Roman"/>
              <a:sym typeface="Times New Roman"/>
            </a:endParaRPr>
          </a:p>
          <a:p>
            <a:pPr marL="457200" lvl="0" indent="-361950" algn="l" rtl="0">
              <a:lnSpc>
                <a:spcPct val="105000"/>
              </a:lnSpc>
              <a:spcBef>
                <a:spcPts val="1200"/>
              </a:spcBef>
              <a:spcAft>
                <a:spcPts val="0"/>
              </a:spcAft>
              <a:buSzPts val="2100"/>
              <a:buFont typeface="Times New Roman"/>
              <a:buChar char="●"/>
            </a:pPr>
            <a:r>
              <a:rPr lang="en" sz="2100">
                <a:latin typeface="Times New Roman"/>
                <a:ea typeface="Times New Roman"/>
                <a:cs typeface="Times New Roman"/>
                <a:sym typeface="Times New Roman"/>
              </a:rPr>
              <a:t>Residential schools and related health issues.</a:t>
            </a:r>
            <a:endParaRPr sz="2100">
              <a:latin typeface="Times New Roman"/>
              <a:ea typeface="Times New Roman"/>
              <a:cs typeface="Times New Roman"/>
              <a:sym typeface="Times New Roman"/>
            </a:endParaRPr>
          </a:p>
        </p:txBody>
      </p:sp>
      <p:pic>
        <p:nvPicPr>
          <p:cNvPr id="86" name="Google Shape;86;p16"/>
          <p:cNvPicPr preferRelativeResize="0"/>
          <p:nvPr/>
        </p:nvPicPr>
        <p:blipFill>
          <a:blip r:embed="rId3">
            <a:alphaModFix/>
          </a:blip>
          <a:stretch>
            <a:fillRect/>
          </a:stretch>
        </p:blipFill>
        <p:spPr>
          <a:xfrm>
            <a:off x="387825" y="1003075"/>
            <a:ext cx="2457450" cy="3686175"/>
          </a:xfrm>
          <a:prstGeom prst="rect">
            <a:avLst/>
          </a:prstGeom>
          <a:noFill/>
          <a:ln>
            <a:noFill/>
          </a:ln>
        </p:spPr>
      </p:pic>
      <p:sp>
        <p:nvSpPr>
          <p:cNvPr id="87" name="Google Shape;87;p16"/>
          <p:cNvSpPr txBox="1"/>
          <p:nvPr/>
        </p:nvSpPr>
        <p:spPr>
          <a:xfrm>
            <a:off x="0" y="4689250"/>
            <a:ext cx="333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FFFFFF"/>
                </a:solidFill>
                <a:latin typeface="Calibri"/>
                <a:ea typeface="Calibri"/>
                <a:cs typeface="Calibri"/>
                <a:sym typeface="Calibri"/>
              </a:rPr>
              <a:t>Figure 2. From Shallow focus photo of blue and gray stethoscope on brown wooden table [Photograph], by B. Oxford.</a:t>
            </a:r>
            <a:endParaRPr sz="900">
              <a:solidFill>
                <a:srgbClr val="FFFFF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387900" y="283400"/>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accent5"/>
                </a:solidFill>
              </a:rPr>
              <a:t>Root Causes of Alcoholism</a:t>
            </a:r>
            <a:endParaRPr>
              <a:solidFill>
                <a:schemeClr val="accent5"/>
              </a:solidFill>
            </a:endParaRPr>
          </a:p>
        </p:txBody>
      </p:sp>
      <p:sp>
        <p:nvSpPr>
          <p:cNvPr id="93" name="Google Shape;93;p17"/>
          <p:cNvSpPr txBox="1">
            <a:spLocks noGrp="1"/>
          </p:cNvSpPr>
          <p:nvPr>
            <p:ph type="body" idx="4294967295"/>
          </p:nvPr>
        </p:nvSpPr>
        <p:spPr>
          <a:xfrm>
            <a:off x="387900" y="969500"/>
            <a:ext cx="8565600" cy="4016400"/>
          </a:xfrm>
          <a:prstGeom prst="rect">
            <a:avLst/>
          </a:prstGeom>
        </p:spPr>
        <p:txBody>
          <a:bodyPr spcFirstLastPara="1" wrap="square" lIns="91425" tIns="91425" rIns="91425" bIns="91425" anchor="t" anchorCtr="0">
            <a:normAutofit/>
          </a:bodyPr>
          <a:lstStyle/>
          <a:p>
            <a:pPr marL="457200" lvl="0" indent="-361950" algn="l" rtl="0">
              <a:spcBef>
                <a:spcPts val="0"/>
              </a:spcBef>
              <a:spcAft>
                <a:spcPts val="0"/>
              </a:spcAft>
              <a:buClr>
                <a:srgbClr val="FFFFFF"/>
              </a:buClr>
              <a:buSzPts val="2100"/>
              <a:buFont typeface="Arial"/>
              <a:buChar char="●"/>
            </a:pPr>
            <a:r>
              <a:rPr lang="en" sz="2100">
                <a:solidFill>
                  <a:srgbClr val="FFFFFF"/>
                </a:solidFill>
                <a:latin typeface="Times New Roman"/>
                <a:ea typeface="Times New Roman"/>
                <a:cs typeface="Times New Roman"/>
                <a:sym typeface="Times New Roman"/>
              </a:rPr>
              <a:t>Mental illness and substance abuse experienced by Indigenous peoples can be attributed to a disconnection from their culture</a:t>
            </a:r>
            <a:endParaRPr sz="210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1400">
              <a:solidFill>
                <a:srgbClr val="FFFFFF"/>
              </a:solidFill>
              <a:latin typeface="Times New Roman"/>
              <a:ea typeface="Times New Roman"/>
              <a:cs typeface="Times New Roman"/>
              <a:sym typeface="Times New Roman"/>
            </a:endParaRPr>
          </a:p>
          <a:p>
            <a:pPr marL="457200" lvl="0" indent="-361950" algn="l" rtl="0">
              <a:spcBef>
                <a:spcPts val="0"/>
              </a:spcBef>
              <a:spcAft>
                <a:spcPts val="0"/>
              </a:spcAft>
              <a:buClr>
                <a:srgbClr val="FFFFFF"/>
              </a:buClr>
              <a:buSzPts val="2100"/>
              <a:buFont typeface="Arial"/>
              <a:buChar char="●"/>
            </a:pPr>
            <a:r>
              <a:rPr lang="en" sz="2100">
                <a:solidFill>
                  <a:srgbClr val="FFFFFF"/>
                </a:solidFill>
                <a:latin typeface="Times New Roman"/>
                <a:ea typeface="Times New Roman"/>
                <a:cs typeface="Times New Roman"/>
                <a:sym typeface="Times New Roman"/>
              </a:rPr>
              <a:t>This disconnection from their culture was caused by mass genocide, colonization, residential schools, and Indian hospitals</a:t>
            </a:r>
            <a:endParaRPr sz="210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1500">
              <a:solidFill>
                <a:srgbClr val="FFFFFF"/>
              </a:solidFill>
              <a:latin typeface="Times New Roman"/>
              <a:ea typeface="Times New Roman"/>
              <a:cs typeface="Times New Roman"/>
              <a:sym typeface="Times New Roman"/>
            </a:endParaRPr>
          </a:p>
          <a:p>
            <a:pPr marL="457200" lvl="0" indent="-361950" algn="l" rtl="0">
              <a:spcBef>
                <a:spcPts val="0"/>
              </a:spcBef>
              <a:spcAft>
                <a:spcPts val="0"/>
              </a:spcAft>
              <a:buClr>
                <a:srgbClr val="FFFFFF"/>
              </a:buClr>
              <a:buSzPts val="2100"/>
              <a:buFont typeface="Arial"/>
              <a:buChar char="●"/>
            </a:pPr>
            <a:r>
              <a:rPr lang="en" sz="2100">
                <a:solidFill>
                  <a:srgbClr val="FFFFFF"/>
                </a:solidFill>
                <a:latin typeface="Times New Roman"/>
                <a:ea typeface="Times New Roman"/>
                <a:cs typeface="Times New Roman"/>
                <a:sym typeface="Times New Roman"/>
              </a:rPr>
              <a:t>Alcohol use has been used as a vice to cope with powerlessness and hopelessness</a:t>
            </a:r>
            <a:endParaRPr sz="210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1500">
              <a:solidFill>
                <a:srgbClr val="FFFFFF"/>
              </a:solidFill>
              <a:latin typeface="Times New Roman"/>
              <a:ea typeface="Times New Roman"/>
              <a:cs typeface="Times New Roman"/>
              <a:sym typeface="Times New Roman"/>
            </a:endParaRPr>
          </a:p>
          <a:p>
            <a:pPr marL="457200" lvl="0" indent="-361950" algn="l" rtl="0">
              <a:spcBef>
                <a:spcPts val="0"/>
              </a:spcBef>
              <a:spcAft>
                <a:spcPts val="0"/>
              </a:spcAft>
              <a:buClr>
                <a:srgbClr val="FFFFFF"/>
              </a:buClr>
              <a:buSzPts val="2100"/>
              <a:buFont typeface="Arial"/>
              <a:buChar char="●"/>
            </a:pPr>
            <a:r>
              <a:rPr lang="en" sz="2100">
                <a:solidFill>
                  <a:srgbClr val="FFFFFF"/>
                </a:solidFill>
                <a:latin typeface="Times New Roman"/>
                <a:ea typeface="Times New Roman"/>
                <a:cs typeface="Times New Roman"/>
                <a:sym typeface="Times New Roman"/>
              </a:rPr>
              <a:t>Alcoholism has become a survival mechanism for those suffering from intergenerational trauma</a:t>
            </a:r>
            <a:endParaRPr sz="2100">
              <a:solidFill>
                <a:srgbClr val="FFFFFF"/>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387900" y="208875"/>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accent5"/>
                </a:solidFill>
              </a:rPr>
              <a:t>Statistics</a:t>
            </a:r>
            <a:endParaRPr/>
          </a:p>
        </p:txBody>
      </p:sp>
      <p:sp>
        <p:nvSpPr>
          <p:cNvPr id="99" name="Google Shape;99;p18"/>
          <p:cNvSpPr txBox="1"/>
          <p:nvPr/>
        </p:nvSpPr>
        <p:spPr>
          <a:xfrm>
            <a:off x="-83575" y="1113750"/>
            <a:ext cx="3395700" cy="37458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 sz="2100">
                <a:solidFill>
                  <a:srgbClr val="FFFFFF"/>
                </a:solidFill>
                <a:latin typeface="Times New Roman"/>
                <a:ea typeface="Times New Roman"/>
                <a:cs typeface="Times New Roman"/>
                <a:sym typeface="Times New Roman"/>
              </a:rPr>
              <a:t>Indigenous peoples who use  illicit drugs and/ or alcohol represent 5.9% of BC’s population and just 2.6% of the population in Canada. However, Indigenous peoples account for </a:t>
            </a:r>
            <a:r>
              <a:rPr lang="en" sz="2100">
                <a:solidFill>
                  <a:schemeClr val="dk1"/>
                </a:solidFill>
                <a:latin typeface="Times New Roman"/>
                <a:ea typeface="Times New Roman"/>
                <a:cs typeface="Times New Roman"/>
                <a:sym typeface="Times New Roman"/>
              </a:rPr>
              <a:t>14% of overdoses in BC.</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pic>
        <p:nvPicPr>
          <p:cNvPr id="100" name="Google Shape;100;p18"/>
          <p:cNvPicPr preferRelativeResize="0"/>
          <p:nvPr/>
        </p:nvPicPr>
        <p:blipFill>
          <a:blip r:embed="rId3">
            <a:alphaModFix/>
          </a:blip>
          <a:stretch>
            <a:fillRect/>
          </a:stretch>
        </p:blipFill>
        <p:spPr>
          <a:xfrm>
            <a:off x="3479925" y="1070075"/>
            <a:ext cx="5387901" cy="3417775"/>
          </a:xfrm>
          <a:prstGeom prst="rect">
            <a:avLst/>
          </a:prstGeom>
          <a:noFill/>
          <a:ln>
            <a:noFill/>
          </a:ln>
        </p:spPr>
      </p:pic>
      <p:sp>
        <p:nvSpPr>
          <p:cNvPr id="101" name="Google Shape;101;p18"/>
          <p:cNvSpPr txBox="1"/>
          <p:nvPr/>
        </p:nvSpPr>
        <p:spPr>
          <a:xfrm>
            <a:off x="3479875" y="4487850"/>
            <a:ext cx="5388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Figure 3. From First Nations Communities with local health area boundaries [Image], by Interior Health.</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387900" y="126525"/>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accent5"/>
                </a:solidFill>
              </a:rPr>
              <a:t>Barriers to Accessing Care</a:t>
            </a:r>
            <a:endParaRPr>
              <a:solidFill>
                <a:schemeClr val="accent5"/>
              </a:solidFill>
            </a:endParaRPr>
          </a:p>
        </p:txBody>
      </p:sp>
      <p:sp>
        <p:nvSpPr>
          <p:cNvPr id="107" name="Google Shape;107;p19"/>
          <p:cNvSpPr txBox="1">
            <a:spLocks noGrp="1"/>
          </p:cNvSpPr>
          <p:nvPr>
            <p:ph type="body" idx="4294967295"/>
          </p:nvPr>
        </p:nvSpPr>
        <p:spPr>
          <a:xfrm>
            <a:off x="120750" y="893475"/>
            <a:ext cx="5377500" cy="4003800"/>
          </a:xfrm>
          <a:prstGeom prst="rect">
            <a:avLst/>
          </a:prstGeom>
        </p:spPr>
        <p:txBody>
          <a:bodyPr spcFirstLastPara="1" wrap="square" lIns="91425" tIns="91425" rIns="91425" bIns="91425" anchor="t" anchorCtr="0">
            <a:noAutofit/>
          </a:bodyPr>
          <a:lstStyle/>
          <a:p>
            <a:pPr marL="457200" lvl="0" indent="-343616" algn="l" rtl="0">
              <a:lnSpc>
                <a:spcPct val="105000"/>
              </a:lnSpc>
              <a:spcBef>
                <a:spcPts val="0"/>
              </a:spcBef>
              <a:spcAft>
                <a:spcPts val="0"/>
              </a:spcAft>
              <a:buClr>
                <a:srgbClr val="FFFFFF"/>
              </a:buClr>
              <a:buSzPts val="1811"/>
              <a:buFont typeface="Arial"/>
              <a:buChar char="●"/>
            </a:pPr>
            <a:r>
              <a:rPr lang="en" sz="1811">
                <a:solidFill>
                  <a:srgbClr val="FFFFFF"/>
                </a:solidFill>
                <a:latin typeface="Times New Roman"/>
                <a:ea typeface="Times New Roman"/>
                <a:cs typeface="Times New Roman"/>
                <a:sym typeface="Times New Roman"/>
              </a:rPr>
              <a:t>Individual </a:t>
            </a:r>
            <a:endParaRPr sz="1811">
              <a:solidFill>
                <a:srgbClr val="FFFFFF"/>
              </a:solidFill>
              <a:latin typeface="Times New Roman"/>
              <a:ea typeface="Times New Roman"/>
              <a:cs typeface="Times New Roman"/>
              <a:sym typeface="Times New Roman"/>
            </a:endParaRPr>
          </a:p>
          <a:p>
            <a:pPr marL="914400" lvl="1" indent="-343616" algn="l" rtl="0">
              <a:lnSpc>
                <a:spcPct val="105000"/>
              </a:lnSpc>
              <a:spcBef>
                <a:spcPts val="0"/>
              </a:spcBef>
              <a:spcAft>
                <a:spcPts val="0"/>
              </a:spcAft>
              <a:buClr>
                <a:srgbClr val="FFFFFF"/>
              </a:buClr>
              <a:buSzPts val="1811"/>
              <a:buFont typeface="Times New Roman"/>
              <a:buAutoNum type="alphaLcPeriod"/>
            </a:pPr>
            <a:r>
              <a:rPr lang="en" sz="1811">
                <a:solidFill>
                  <a:srgbClr val="FFFFFF"/>
                </a:solidFill>
                <a:latin typeface="Times New Roman"/>
                <a:ea typeface="Times New Roman"/>
                <a:cs typeface="Times New Roman"/>
                <a:sym typeface="Times New Roman"/>
              </a:rPr>
              <a:t>Personal reasons</a:t>
            </a:r>
            <a:endParaRPr sz="1811">
              <a:solidFill>
                <a:srgbClr val="FFFFFF"/>
              </a:solidFill>
              <a:latin typeface="Times New Roman"/>
              <a:ea typeface="Times New Roman"/>
              <a:cs typeface="Times New Roman"/>
              <a:sym typeface="Times New Roman"/>
            </a:endParaRPr>
          </a:p>
          <a:p>
            <a:pPr marL="914400" lvl="1" indent="-343616" algn="l" rtl="0">
              <a:lnSpc>
                <a:spcPct val="105000"/>
              </a:lnSpc>
              <a:spcBef>
                <a:spcPts val="0"/>
              </a:spcBef>
              <a:spcAft>
                <a:spcPts val="0"/>
              </a:spcAft>
              <a:buClr>
                <a:srgbClr val="FFFFFF"/>
              </a:buClr>
              <a:buSzPts val="1811"/>
              <a:buFont typeface="Times New Roman"/>
              <a:buAutoNum type="alphaLcPeriod"/>
            </a:pPr>
            <a:r>
              <a:rPr lang="en" sz="1811">
                <a:solidFill>
                  <a:srgbClr val="FFFFFF"/>
                </a:solidFill>
                <a:latin typeface="Times New Roman"/>
                <a:ea typeface="Times New Roman"/>
                <a:cs typeface="Times New Roman"/>
                <a:sym typeface="Times New Roman"/>
              </a:rPr>
              <a:t>Past negative experiences (fear) </a:t>
            </a:r>
            <a:endParaRPr sz="1811">
              <a:solidFill>
                <a:srgbClr val="FFFFFF"/>
              </a:solidFill>
              <a:latin typeface="Times New Roman"/>
              <a:ea typeface="Times New Roman"/>
              <a:cs typeface="Times New Roman"/>
              <a:sym typeface="Times New Roman"/>
            </a:endParaRPr>
          </a:p>
          <a:p>
            <a:pPr marL="914400" lvl="1" indent="-343616" algn="l" rtl="0">
              <a:lnSpc>
                <a:spcPct val="105000"/>
              </a:lnSpc>
              <a:spcBef>
                <a:spcPts val="0"/>
              </a:spcBef>
              <a:spcAft>
                <a:spcPts val="0"/>
              </a:spcAft>
              <a:buClr>
                <a:srgbClr val="FFFFFF"/>
              </a:buClr>
              <a:buSzPts val="1811"/>
              <a:buFont typeface="Times New Roman"/>
              <a:buAutoNum type="alphaLcPeriod"/>
            </a:pPr>
            <a:r>
              <a:rPr lang="en" sz="1811">
                <a:solidFill>
                  <a:srgbClr val="FFFFFF"/>
                </a:solidFill>
                <a:latin typeface="Times New Roman"/>
                <a:ea typeface="Times New Roman"/>
                <a:cs typeface="Times New Roman"/>
                <a:sym typeface="Times New Roman"/>
              </a:rPr>
              <a:t>Belief in traditional healing </a:t>
            </a:r>
            <a:endParaRPr sz="1811">
              <a:solidFill>
                <a:srgbClr val="FFFFFF"/>
              </a:solidFill>
              <a:latin typeface="Times New Roman"/>
              <a:ea typeface="Times New Roman"/>
              <a:cs typeface="Times New Roman"/>
              <a:sym typeface="Times New Roman"/>
            </a:endParaRPr>
          </a:p>
          <a:p>
            <a:pPr marL="914400" lvl="1" indent="-343616" algn="l" rtl="0">
              <a:lnSpc>
                <a:spcPct val="105000"/>
              </a:lnSpc>
              <a:spcBef>
                <a:spcPts val="0"/>
              </a:spcBef>
              <a:spcAft>
                <a:spcPts val="0"/>
              </a:spcAft>
              <a:buClr>
                <a:srgbClr val="FFFFFF"/>
              </a:buClr>
              <a:buSzPts val="1811"/>
              <a:buFont typeface="Times New Roman"/>
              <a:buAutoNum type="alphaLcPeriod"/>
            </a:pPr>
            <a:r>
              <a:rPr lang="en" sz="1811">
                <a:solidFill>
                  <a:srgbClr val="FFFFFF"/>
                </a:solidFill>
                <a:latin typeface="Times New Roman"/>
                <a:ea typeface="Times New Roman"/>
                <a:cs typeface="Times New Roman"/>
                <a:sym typeface="Times New Roman"/>
              </a:rPr>
              <a:t>Intergenerational trauma</a:t>
            </a:r>
            <a:endParaRPr sz="1811">
              <a:solidFill>
                <a:srgbClr val="FFFFFF"/>
              </a:solidFill>
              <a:latin typeface="Times New Roman"/>
              <a:ea typeface="Times New Roman"/>
              <a:cs typeface="Times New Roman"/>
              <a:sym typeface="Times New Roman"/>
            </a:endParaRPr>
          </a:p>
          <a:p>
            <a:pPr marL="914400" lvl="1" indent="-343616" algn="l" rtl="0">
              <a:lnSpc>
                <a:spcPct val="105000"/>
              </a:lnSpc>
              <a:spcBef>
                <a:spcPts val="0"/>
              </a:spcBef>
              <a:spcAft>
                <a:spcPts val="0"/>
              </a:spcAft>
              <a:buClr>
                <a:srgbClr val="FFFFFF"/>
              </a:buClr>
              <a:buSzPts val="1811"/>
              <a:buFont typeface="Times New Roman"/>
              <a:buAutoNum type="alphaLcPeriod"/>
            </a:pPr>
            <a:r>
              <a:rPr lang="en" sz="1811">
                <a:solidFill>
                  <a:srgbClr val="FFFFFF"/>
                </a:solidFill>
                <a:latin typeface="Times New Roman"/>
                <a:ea typeface="Times New Roman"/>
                <a:cs typeface="Times New Roman"/>
                <a:sym typeface="Times New Roman"/>
              </a:rPr>
              <a:t>Lack of education regarding available services</a:t>
            </a:r>
            <a:endParaRPr sz="1811">
              <a:solidFill>
                <a:srgbClr val="FFFFFF"/>
              </a:solidFill>
              <a:latin typeface="Times New Roman"/>
              <a:ea typeface="Times New Roman"/>
              <a:cs typeface="Times New Roman"/>
              <a:sym typeface="Times New Roman"/>
            </a:endParaRPr>
          </a:p>
          <a:p>
            <a:pPr marL="0" lvl="0" indent="0" algn="l" rtl="0">
              <a:lnSpc>
                <a:spcPct val="105000"/>
              </a:lnSpc>
              <a:spcBef>
                <a:spcPts val="0"/>
              </a:spcBef>
              <a:spcAft>
                <a:spcPts val="0"/>
              </a:spcAft>
              <a:buSzPts val="852"/>
              <a:buNone/>
            </a:pPr>
            <a:endParaRPr sz="1224">
              <a:solidFill>
                <a:srgbClr val="FFFFFF"/>
              </a:solidFill>
              <a:latin typeface="Times New Roman"/>
              <a:ea typeface="Times New Roman"/>
              <a:cs typeface="Times New Roman"/>
              <a:sym typeface="Times New Roman"/>
            </a:endParaRPr>
          </a:p>
          <a:p>
            <a:pPr marL="457200" lvl="0" indent="-343616" algn="l" rtl="0">
              <a:lnSpc>
                <a:spcPct val="105000"/>
              </a:lnSpc>
              <a:spcBef>
                <a:spcPts val="0"/>
              </a:spcBef>
              <a:spcAft>
                <a:spcPts val="0"/>
              </a:spcAft>
              <a:buClr>
                <a:srgbClr val="FFFFFF"/>
              </a:buClr>
              <a:buSzPts val="1811"/>
              <a:buFont typeface="Times New Roman"/>
              <a:buChar char="●"/>
            </a:pPr>
            <a:r>
              <a:rPr lang="en" sz="1811">
                <a:solidFill>
                  <a:srgbClr val="FFFFFF"/>
                </a:solidFill>
                <a:latin typeface="Times New Roman"/>
                <a:ea typeface="Times New Roman"/>
                <a:cs typeface="Times New Roman"/>
                <a:sym typeface="Times New Roman"/>
              </a:rPr>
              <a:t>Institutional </a:t>
            </a:r>
            <a:endParaRPr sz="1811">
              <a:solidFill>
                <a:srgbClr val="FFFFFF"/>
              </a:solidFill>
              <a:latin typeface="Times New Roman"/>
              <a:ea typeface="Times New Roman"/>
              <a:cs typeface="Times New Roman"/>
              <a:sym typeface="Times New Roman"/>
            </a:endParaRPr>
          </a:p>
          <a:p>
            <a:pPr marL="914400" lvl="1" indent="-343616" algn="l" rtl="0">
              <a:lnSpc>
                <a:spcPct val="105000"/>
              </a:lnSpc>
              <a:spcBef>
                <a:spcPts val="0"/>
              </a:spcBef>
              <a:spcAft>
                <a:spcPts val="0"/>
              </a:spcAft>
              <a:buClr>
                <a:srgbClr val="FFFFFF"/>
              </a:buClr>
              <a:buSzPts val="1811"/>
              <a:buFont typeface="Times New Roman"/>
              <a:buAutoNum type="alphaLcPeriod"/>
            </a:pPr>
            <a:r>
              <a:rPr lang="en" sz="1811">
                <a:solidFill>
                  <a:srgbClr val="FFFFFF"/>
                </a:solidFill>
                <a:latin typeface="Times New Roman"/>
                <a:ea typeface="Times New Roman"/>
                <a:cs typeface="Times New Roman"/>
                <a:sym typeface="Times New Roman"/>
              </a:rPr>
              <a:t>Unconscious bias </a:t>
            </a:r>
            <a:endParaRPr sz="1811">
              <a:solidFill>
                <a:srgbClr val="FFFFFF"/>
              </a:solidFill>
              <a:latin typeface="Times New Roman"/>
              <a:ea typeface="Times New Roman"/>
              <a:cs typeface="Times New Roman"/>
              <a:sym typeface="Times New Roman"/>
            </a:endParaRPr>
          </a:p>
          <a:p>
            <a:pPr marL="914400" lvl="1" indent="-343616" algn="l" rtl="0">
              <a:lnSpc>
                <a:spcPct val="105000"/>
              </a:lnSpc>
              <a:spcBef>
                <a:spcPts val="0"/>
              </a:spcBef>
              <a:spcAft>
                <a:spcPts val="0"/>
              </a:spcAft>
              <a:buClr>
                <a:srgbClr val="FFFFFF"/>
              </a:buClr>
              <a:buSzPts val="1811"/>
              <a:buFont typeface="Times New Roman"/>
              <a:buAutoNum type="alphaLcPeriod"/>
            </a:pPr>
            <a:r>
              <a:rPr lang="en" sz="1811">
                <a:solidFill>
                  <a:srgbClr val="FFFFFF"/>
                </a:solidFill>
                <a:latin typeface="Times New Roman"/>
                <a:ea typeface="Times New Roman"/>
                <a:cs typeface="Times New Roman"/>
                <a:sym typeface="Times New Roman"/>
              </a:rPr>
              <a:t>Discrimination and Racism </a:t>
            </a:r>
            <a:endParaRPr sz="1811">
              <a:solidFill>
                <a:srgbClr val="FFFFFF"/>
              </a:solidFill>
              <a:latin typeface="Times New Roman"/>
              <a:ea typeface="Times New Roman"/>
              <a:cs typeface="Times New Roman"/>
              <a:sym typeface="Times New Roman"/>
            </a:endParaRPr>
          </a:p>
          <a:p>
            <a:pPr marL="914400" lvl="1" indent="-343616" algn="l" rtl="0">
              <a:lnSpc>
                <a:spcPct val="105000"/>
              </a:lnSpc>
              <a:spcBef>
                <a:spcPts val="0"/>
              </a:spcBef>
              <a:spcAft>
                <a:spcPts val="0"/>
              </a:spcAft>
              <a:buClr>
                <a:srgbClr val="FFFFFF"/>
              </a:buClr>
              <a:buSzPts val="1811"/>
              <a:buFont typeface="Times New Roman"/>
              <a:buAutoNum type="alphaLcPeriod"/>
            </a:pPr>
            <a:r>
              <a:rPr lang="en" sz="1811">
                <a:solidFill>
                  <a:srgbClr val="FFFFFF"/>
                </a:solidFill>
                <a:latin typeface="Times New Roman"/>
                <a:ea typeface="Times New Roman"/>
                <a:cs typeface="Times New Roman"/>
                <a:sym typeface="Times New Roman"/>
              </a:rPr>
              <a:t>Costs of various healthcare services</a:t>
            </a:r>
            <a:endParaRPr sz="1811">
              <a:solidFill>
                <a:srgbClr val="FFFFFF"/>
              </a:solidFill>
              <a:latin typeface="Times New Roman"/>
              <a:ea typeface="Times New Roman"/>
              <a:cs typeface="Times New Roman"/>
              <a:sym typeface="Times New Roman"/>
            </a:endParaRPr>
          </a:p>
          <a:p>
            <a:pPr marL="914400" lvl="1" indent="-343616" algn="l" rtl="0">
              <a:lnSpc>
                <a:spcPct val="105000"/>
              </a:lnSpc>
              <a:spcBef>
                <a:spcPts val="0"/>
              </a:spcBef>
              <a:spcAft>
                <a:spcPts val="0"/>
              </a:spcAft>
              <a:buClr>
                <a:srgbClr val="FFFFFF"/>
              </a:buClr>
              <a:buSzPts val="1811"/>
              <a:buFont typeface="Times New Roman"/>
              <a:buAutoNum type="alphaLcPeriod"/>
            </a:pPr>
            <a:r>
              <a:rPr lang="en" sz="1811">
                <a:solidFill>
                  <a:srgbClr val="FFFFFF"/>
                </a:solidFill>
                <a:latin typeface="Times New Roman"/>
                <a:ea typeface="Times New Roman"/>
                <a:cs typeface="Times New Roman"/>
                <a:sym typeface="Times New Roman"/>
              </a:rPr>
              <a:t>Lack of culturally competent care</a:t>
            </a:r>
            <a:endParaRPr sz="1811">
              <a:solidFill>
                <a:srgbClr val="FFFFFF"/>
              </a:solidFill>
              <a:latin typeface="Times New Roman"/>
              <a:ea typeface="Times New Roman"/>
              <a:cs typeface="Times New Roman"/>
              <a:sym typeface="Times New Roman"/>
            </a:endParaRPr>
          </a:p>
          <a:p>
            <a:pPr marL="914400" lvl="1" indent="-343616" algn="l" rtl="0">
              <a:lnSpc>
                <a:spcPct val="105000"/>
              </a:lnSpc>
              <a:spcBef>
                <a:spcPts val="0"/>
              </a:spcBef>
              <a:spcAft>
                <a:spcPts val="0"/>
              </a:spcAft>
              <a:buClr>
                <a:srgbClr val="FFFFFF"/>
              </a:buClr>
              <a:buSzPts val="1811"/>
              <a:buFont typeface="Times New Roman"/>
              <a:buAutoNum type="alphaLcPeriod"/>
            </a:pPr>
            <a:r>
              <a:rPr lang="en" sz="1811">
                <a:solidFill>
                  <a:srgbClr val="FFFFFF"/>
                </a:solidFill>
                <a:latin typeface="Times New Roman"/>
                <a:ea typeface="Times New Roman"/>
                <a:cs typeface="Times New Roman"/>
                <a:sym typeface="Times New Roman"/>
              </a:rPr>
              <a:t>Our healthcare system focuses predominantly on Western Medicine</a:t>
            </a:r>
            <a:endParaRPr sz="1811">
              <a:solidFill>
                <a:srgbClr val="FFFFFF"/>
              </a:solidFill>
              <a:latin typeface="Times New Roman"/>
              <a:ea typeface="Times New Roman"/>
              <a:cs typeface="Times New Roman"/>
              <a:sym typeface="Times New Roman"/>
            </a:endParaRPr>
          </a:p>
        </p:txBody>
      </p:sp>
      <p:sp>
        <p:nvSpPr>
          <p:cNvPr id="108" name="Google Shape;108;p19"/>
          <p:cNvSpPr txBox="1"/>
          <p:nvPr/>
        </p:nvSpPr>
        <p:spPr>
          <a:xfrm>
            <a:off x="5370050" y="2852275"/>
            <a:ext cx="3695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Figure 4.  From Traditional Vs. Modern Medicine: You Don't Have to Pick Just One [image], by Canadian Family.</a:t>
            </a:r>
            <a:endParaRPr sz="900">
              <a:solidFill>
                <a:srgbClr val="FFFFFF"/>
              </a:solidFill>
              <a:latin typeface="Roboto"/>
              <a:ea typeface="Roboto"/>
              <a:cs typeface="Roboto"/>
              <a:sym typeface="Roboto"/>
            </a:endParaRPr>
          </a:p>
        </p:txBody>
      </p:sp>
      <p:pic>
        <p:nvPicPr>
          <p:cNvPr id="109" name="Google Shape;109;p19"/>
          <p:cNvPicPr preferRelativeResize="0"/>
          <p:nvPr/>
        </p:nvPicPr>
        <p:blipFill>
          <a:blip r:embed="rId3">
            <a:alphaModFix/>
          </a:blip>
          <a:stretch>
            <a:fillRect/>
          </a:stretch>
        </p:blipFill>
        <p:spPr>
          <a:xfrm>
            <a:off x="5370075" y="812625"/>
            <a:ext cx="3695050" cy="2039650"/>
          </a:xfrm>
          <a:prstGeom prst="rect">
            <a:avLst/>
          </a:prstGeom>
          <a:noFill/>
          <a:ln>
            <a:noFill/>
          </a:ln>
        </p:spPr>
      </p:pic>
      <p:pic>
        <p:nvPicPr>
          <p:cNvPr id="110" name="Google Shape;110;p19"/>
          <p:cNvPicPr preferRelativeResize="0"/>
          <p:nvPr/>
        </p:nvPicPr>
        <p:blipFill>
          <a:blip r:embed="rId4">
            <a:alphaModFix/>
          </a:blip>
          <a:stretch>
            <a:fillRect/>
          </a:stretch>
        </p:blipFill>
        <p:spPr>
          <a:xfrm>
            <a:off x="6822189" y="3313975"/>
            <a:ext cx="2242935" cy="1680025"/>
          </a:xfrm>
          <a:prstGeom prst="rect">
            <a:avLst/>
          </a:prstGeom>
          <a:noFill/>
          <a:ln>
            <a:noFill/>
          </a:ln>
        </p:spPr>
      </p:pic>
      <p:sp>
        <p:nvSpPr>
          <p:cNvPr id="111" name="Google Shape;111;p19"/>
          <p:cNvSpPr txBox="1"/>
          <p:nvPr/>
        </p:nvSpPr>
        <p:spPr>
          <a:xfrm rot="-5400000">
            <a:off x="5667050" y="3853850"/>
            <a:ext cx="18714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Figure 5. From RIH Clinical Spiritual Care [image], by Interior Health Authority</a:t>
            </a:r>
            <a:endParaRPr sz="900">
              <a:solidFill>
                <a:srgbClr val="FFFFFF"/>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0"/>
          <p:cNvSpPr txBox="1">
            <a:spLocks noGrp="1"/>
          </p:cNvSpPr>
          <p:nvPr>
            <p:ph type="title"/>
          </p:nvPr>
        </p:nvSpPr>
        <p:spPr>
          <a:xfrm>
            <a:off x="387900" y="283400"/>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accent5"/>
                </a:solidFill>
              </a:rPr>
              <a:t>Community Strengths &amp; Strategies</a:t>
            </a:r>
            <a:endParaRPr>
              <a:solidFill>
                <a:schemeClr val="accent5"/>
              </a:solidFill>
            </a:endParaRPr>
          </a:p>
        </p:txBody>
      </p:sp>
      <p:sp>
        <p:nvSpPr>
          <p:cNvPr id="117" name="Google Shape;117;p20"/>
          <p:cNvSpPr txBox="1">
            <a:spLocks noGrp="1"/>
          </p:cNvSpPr>
          <p:nvPr>
            <p:ph type="body" idx="4294967295"/>
          </p:nvPr>
        </p:nvSpPr>
        <p:spPr>
          <a:xfrm>
            <a:off x="387900" y="1173350"/>
            <a:ext cx="3375000" cy="28740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Clr>
                <a:srgbClr val="FFFFFF"/>
              </a:buClr>
              <a:buSzPts val="2400"/>
              <a:buFont typeface="Arial"/>
              <a:buChar char="●"/>
            </a:pPr>
            <a:r>
              <a:rPr lang="en" sz="2400">
                <a:solidFill>
                  <a:srgbClr val="FFFFFF"/>
                </a:solidFill>
                <a:latin typeface="Times New Roman"/>
                <a:ea typeface="Times New Roman"/>
                <a:cs typeface="Times New Roman"/>
                <a:sym typeface="Times New Roman"/>
              </a:rPr>
              <a:t>Culture and language as medicine</a:t>
            </a:r>
            <a:endParaRPr sz="2400">
              <a:solidFill>
                <a:srgbClr val="FFFFFF"/>
              </a:solidFill>
              <a:latin typeface="Times New Roman"/>
              <a:ea typeface="Times New Roman"/>
              <a:cs typeface="Times New Roman"/>
              <a:sym typeface="Times New Roman"/>
            </a:endParaRPr>
          </a:p>
          <a:p>
            <a:pPr marL="457200" lvl="0" indent="0" algn="l" rtl="0">
              <a:spcBef>
                <a:spcPts val="0"/>
              </a:spcBef>
              <a:spcAft>
                <a:spcPts val="0"/>
              </a:spcAft>
              <a:buNone/>
            </a:pPr>
            <a:endParaRPr sz="1500">
              <a:solidFill>
                <a:srgbClr val="FFFFFF"/>
              </a:solidFill>
              <a:latin typeface="Times New Roman"/>
              <a:ea typeface="Times New Roman"/>
              <a:cs typeface="Times New Roman"/>
              <a:sym typeface="Times New Roman"/>
            </a:endParaRPr>
          </a:p>
          <a:p>
            <a:pPr marL="457200" lvl="0" indent="-381000" algn="l" rtl="0">
              <a:spcBef>
                <a:spcPts val="0"/>
              </a:spcBef>
              <a:spcAft>
                <a:spcPts val="0"/>
              </a:spcAft>
              <a:buClr>
                <a:srgbClr val="FFFFFF"/>
              </a:buClr>
              <a:buSzPts val="2400"/>
              <a:buFont typeface="Times New Roman"/>
              <a:buChar char="●"/>
            </a:pPr>
            <a:r>
              <a:rPr lang="en" sz="2400">
                <a:solidFill>
                  <a:srgbClr val="FFFFFF"/>
                </a:solidFill>
                <a:latin typeface="Times New Roman"/>
                <a:ea typeface="Times New Roman"/>
                <a:cs typeface="Times New Roman"/>
                <a:sym typeface="Times New Roman"/>
              </a:rPr>
              <a:t>Traditional Medicine</a:t>
            </a:r>
            <a:endParaRPr sz="240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1500">
              <a:solidFill>
                <a:srgbClr val="FFFFFF"/>
              </a:solidFill>
              <a:latin typeface="Times New Roman"/>
              <a:ea typeface="Times New Roman"/>
              <a:cs typeface="Times New Roman"/>
              <a:sym typeface="Times New Roman"/>
            </a:endParaRPr>
          </a:p>
          <a:p>
            <a:pPr marL="457200" lvl="0" indent="-381000" algn="l" rtl="0">
              <a:spcBef>
                <a:spcPts val="0"/>
              </a:spcBef>
              <a:spcAft>
                <a:spcPts val="0"/>
              </a:spcAft>
              <a:buClr>
                <a:srgbClr val="FFFFFF"/>
              </a:buClr>
              <a:buSzPts val="2400"/>
              <a:buFont typeface="Times New Roman"/>
              <a:buChar char="●"/>
            </a:pPr>
            <a:r>
              <a:rPr lang="en" sz="2400">
                <a:solidFill>
                  <a:srgbClr val="FFFFFF"/>
                </a:solidFill>
                <a:latin typeface="Times New Roman"/>
                <a:ea typeface="Times New Roman"/>
                <a:cs typeface="Times New Roman"/>
                <a:sym typeface="Times New Roman"/>
              </a:rPr>
              <a:t>Two-eyed seeing</a:t>
            </a:r>
            <a:endParaRPr sz="2400">
              <a:solidFill>
                <a:srgbClr val="FFFFFF"/>
              </a:solidFill>
              <a:latin typeface="Times New Roman"/>
              <a:ea typeface="Times New Roman"/>
              <a:cs typeface="Times New Roman"/>
              <a:sym typeface="Times New Roman"/>
            </a:endParaRPr>
          </a:p>
        </p:txBody>
      </p:sp>
      <p:pic>
        <p:nvPicPr>
          <p:cNvPr id="118" name="Google Shape;118;p20"/>
          <p:cNvPicPr preferRelativeResize="0"/>
          <p:nvPr/>
        </p:nvPicPr>
        <p:blipFill>
          <a:blip r:embed="rId3">
            <a:alphaModFix/>
          </a:blip>
          <a:stretch>
            <a:fillRect/>
          </a:stretch>
        </p:blipFill>
        <p:spPr>
          <a:xfrm>
            <a:off x="3762775" y="1173350"/>
            <a:ext cx="4993337" cy="3422100"/>
          </a:xfrm>
          <a:prstGeom prst="rect">
            <a:avLst/>
          </a:prstGeom>
          <a:noFill/>
          <a:ln>
            <a:noFill/>
          </a:ln>
        </p:spPr>
      </p:pic>
      <p:sp>
        <p:nvSpPr>
          <p:cNvPr id="119" name="Google Shape;119;p20"/>
          <p:cNvSpPr txBox="1"/>
          <p:nvPr/>
        </p:nvSpPr>
        <p:spPr>
          <a:xfrm>
            <a:off x="3762775" y="4595450"/>
            <a:ext cx="5154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Figure 6. </a:t>
            </a:r>
            <a:r>
              <a:rPr lang="en" sz="900">
                <a:solidFill>
                  <a:srgbClr val="FFFFFF"/>
                </a:solidFill>
              </a:rPr>
              <a:t>Traditional dances of the Blackfoot Nation at Waterton Lakes National Park’s Blackfoot Arts and Heritage Festival [Image} by National Geographic</a:t>
            </a:r>
            <a:endParaRPr sz="900">
              <a:solidFill>
                <a:srgbClr val="FFFFFF"/>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387900" y="252575"/>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accent5"/>
                </a:solidFill>
              </a:rPr>
              <a:t>Culture as  Medicine</a:t>
            </a:r>
            <a:endParaRPr>
              <a:solidFill>
                <a:schemeClr val="accent5"/>
              </a:solidFill>
            </a:endParaRPr>
          </a:p>
        </p:txBody>
      </p:sp>
      <p:sp>
        <p:nvSpPr>
          <p:cNvPr id="125" name="Google Shape;125;p21"/>
          <p:cNvSpPr txBox="1"/>
          <p:nvPr/>
        </p:nvSpPr>
        <p:spPr>
          <a:xfrm>
            <a:off x="241050" y="783950"/>
            <a:ext cx="8736300" cy="1800000"/>
          </a:xfrm>
          <a:prstGeom prst="rect">
            <a:avLst/>
          </a:prstGeom>
          <a:noFill/>
          <a:ln>
            <a:noFill/>
          </a:ln>
        </p:spPr>
        <p:txBody>
          <a:bodyPr spcFirstLastPara="1" wrap="square" lIns="91425" tIns="91425" rIns="91425" bIns="91425" anchor="t" anchorCtr="0">
            <a:spAutoFit/>
          </a:bodyPr>
          <a:lstStyle/>
          <a:p>
            <a:pPr marL="457200" lvl="0" indent="-361950" algn="l" rtl="0">
              <a:lnSpc>
                <a:spcPct val="115000"/>
              </a:lnSpc>
              <a:spcBef>
                <a:spcPts val="0"/>
              </a:spcBef>
              <a:spcAft>
                <a:spcPts val="0"/>
              </a:spcAft>
              <a:buClr>
                <a:srgbClr val="FFFFFF"/>
              </a:buClr>
              <a:buSzPts val="2100"/>
              <a:buFont typeface="Times New Roman"/>
              <a:buChar char="●"/>
            </a:pPr>
            <a:r>
              <a:rPr lang="en" sz="2100">
                <a:solidFill>
                  <a:srgbClr val="FFFFFF"/>
                </a:solidFill>
                <a:latin typeface="Times New Roman"/>
                <a:ea typeface="Times New Roman"/>
                <a:cs typeface="Times New Roman"/>
                <a:sym typeface="Times New Roman"/>
              </a:rPr>
              <a:t>Disconnection from family, community, language and spirituality means to be disconnected from inherent sources of meaning</a:t>
            </a:r>
            <a:endParaRPr sz="2100">
              <a:solidFill>
                <a:srgbClr val="FFFFFF"/>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000">
              <a:solidFill>
                <a:srgbClr val="FFFFFF"/>
              </a:solidFill>
              <a:latin typeface="Times New Roman"/>
              <a:ea typeface="Times New Roman"/>
              <a:cs typeface="Times New Roman"/>
              <a:sym typeface="Times New Roman"/>
            </a:endParaRPr>
          </a:p>
          <a:p>
            <a:pPr marL="457200" lvl="0" indent="-361950" algn="l" rtl="0">
              <a:lnSpc>
                <a:spcPct val="115000"/>
              </a:lnSpc>
              <a:spcBef>
                <a:spcPts val="0"/>
              </a:spcBef>
              <a:spcAft>
                <a:spcPts val="0"/>
              </a:spcAft>
              <a:buClr>
                <a:srgbClr val="FFFFFF"/>
              </a:buClr>
              <a:buSzPts val="2100"/>
              <a:buFont typeface="Times New Roman"/>
              <a:buChar char="●"/>
            </a:pPr>
            <a:r>
              <a:rPr lang="en" sz="2100">
                <a:solidFill>
                  <a:schemeClr val="dk1"/>
                </a:solidFill>
                <a:latin typeface="Times New Roman"/>
                <a:ea typeface="Times New Roman"/>
                <a:cs typeface="Times New Roman"/>
                <a:sym typeface="Times New Roman"/>
              </a:rPr>
              <a:t>Traditional ceremonies, prayer, and healing techniques help maintain a meaningful life with the creator and creations</a:t>
            </a:r>
            <a:endParaRPr sz="2100">
              <a:solidFill>
                <a:srgbClr val="FFFFFF"/>
              </a:solidFill>
              <a:latin typeface="Times New Roman"/>
              <a:ea typeface="Times New Roman"/>
              <a:cs typeface="Times New Roman"/>
              <a:sym typeface="Times New Roman"/>
            </a:endParaRPr>
          </a:p>
        </p:txBody>
      </p:sp>
      <p:pic>
        <p:nvPicPr>
          <p:cNvPr id="126" name="Google Shape;126;p21"/>
          <p:cNvPicPr preferRelativeResize="0"/>
          <p:nvPr/>
        </p:nvPicPr>
        <p:blipFill>
          <a:blip r:embed="rId3">
            <a:alphaModFix/>
          </a:blip>
          <a:stretch>
            <a:fillRect/>
          </a:stretch>
        </p:blipFill>
        <p:spPr>
          <a:xfrm>
            <a:off x="241050" y="2530850"/>
            <a:ext cx="3975099" cy="2297725"/>
          </a:xfrm>
          <a:prstGeom prst="rect">
            <a:avLst/>
          </a:prstGeom>
          <a:noFill/>
          <a:ln>
            <a:noFill/>
          </a:ln>
        </p:spPr>
      </p:pic>
      <p:sp>
        <p:nvSpPr>
          <p:cNvPr id="127" name="Google Shape;127;p21"/>
          <p:cNvSpPr txBox="1"/>
          <p:nvPr/>
        </p:nvSpPr>
        <p:spPr>
          <a:xfrm>
            <a:off x="4168325" y="2466575"/>
            <a:ext cx="5124300" cy="286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457200" lvl="0" indent="-361950" algn="l" rtl="0">
              <a:lnSpc>
                <a:spcPct val="115000"/>
              </a:lnSpc>
              <a:spcBef>
                <a:spcPts val="0"/>
              </a:spcBef>
              <a:spcAft>
                <a:spcPts val="0"/>
              </a:spcAft>
              <a:buClr>
                <a:schemeClr val="dk1"/>
              </a:buClr>
              <a:buSzPts val="2100"/>
              <a:buChar char="●"/>
            </a:pPr>
            <a:r>
              <a:rPr lang="en" sz="2100">
                <a:solidFill>
                  <a:schemeClr val="dk1"/>
                </a:solidFill>
                <a:latin typeface="Times New Roman"/>
                <a:ea typeface="Times New Roman"/>
                <a:cs typeface="Times New Roman"/>
                <a:sym typeface="Times New Roman"/>
              </a:rPr>
              <a:t>Mainstream healthcare techniques by themselves have little use without accurate knowledge of culture and language</a:t>
            </a:r>
            <a:endParaRPr sz="21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100">
              <a:solidFill>
                <a:schemeClr val="dk1"/>
              </a:solidFill>
              <a:latin typeface="Times New Roman"/>
              <a:ea typeface="Times New Roman"/>
              <a:cs typeface="Times New Roman"/>
              <a:sym typeface="Times New Roman"/>
            </a:endParaRPr>
          </a:p>
          <a:p>
            <a:pPr marL="457200" lvl="0" indent="-361950" algn="l" rtl="0">
              <a:lnSpc>
                <a:spcPct val="115000"/>
              </a:lnSpc>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Interventions should complement self-determination </a:t>
            </a:r>
            <a:endParaRPr sz="21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a:latin typeface="Roboto"/>
              <a:ea typeface="Roboto"/>
              <a:cs typeface="Roboto"/>
              <a:sym typeface="Roboto"/>
            </a:endParaRPr>
          </a:p>
        </p:txBody>
      </p:sp>
      <p:sp>
        <p:nvSpPr>
          <p:cNvPr id="128" name="Google Shape;128;p21"/>
          <p:cNvSpPr txBox="1"/>
          <p:nvPr/>
        </p:nvSpPr>
        <p:spPr>
          <a:xfrm>
            <a:off x="129863" y="4828575"/>
            <a:ext cx="4234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Figure 7. Indigneous Peoples in Canada [image], by The Canadian Encyclopedia </a:t>
            </a:r>
            <a:endParaRPr sz="900">
              <a:solidFill>
                <a:srgbClr val="FFFFFF"/>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4504</Words>
  <Application>Microsoft Macintosh PowerPoint</Application>
  <PresentationFormat>On-screen Show (16:9)</PresentationFormat>
  <Paragraphs>256</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Roboto</vt:lpstr>
      <vt:lpstr>Calibri</vt:lpstr>
      <vt:lpstr>Arial</vt:lpstr>
      <vt:lpstr>Times New Roman</vt:lpstr>
      <vt:lpstr>Roboto Slab</vt:lpstr>
      <vt:lpstr>Marina</vt:lpstr>
      <vt:lpstr>Alcoholism &amp; Substance Misuse Among Residential School Survivors</vt:lpstr>
      <vt:lpstr>Introduction</vt:lpstr>
      <vt:lpstr>Importance of this Topic</vt:lpstr>
      <vt:lpstr>Indigenous Health</vt:lpstr>
      <vt:lpstr>Root Causes of Alcoholism</vt:lpstr>
      <vt:lpstr>Statistics</vt:lpstr>
      <vt:lpstr>Barriers to Accessing Care</vt:lpstr>
      <vt:lpstr>Community Strengths &amp; Strategies</vt:lpstr>
      <vt:lpstr>Culture as  Medicine</vt:lpstr>
      <vt:lpstr>Culture as Medicine Cont.</vt:lpstr>
      <vt:lpstr>Traditional Medicine</vt:lpstr>
      <vt:lpstr>Two-Eyed Seeing</vt:lpstr>
      <vt:lpstr>Decolonizing Health Care</vt:lpstr>
      <vt:lpstr>Improving Indigenous Health Outcomes</vt:lpstr>
      <vt:lpstr>What Can Nursing Students Do?</vt:lpstr>
      <vt:lpstr>The First Nations Health Authority Policy</vt:lpstr>
      <vt:lpstr>Trauma-Informed and Responsive Care</vt:lpstr>
      <vt:lpstr>Gaps in Research</vt:lpstr>
      <vt:lpstr>Questions?</vt:lpstr>
      <vt:lpstr>References</vt:lpstr>
      <vt:lpstr>References</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Alcoholism &amp; Substance Misuse Among Residential School Survivors</dc:title>
  <cp:lastModifiedBy>Riley Martian</cp:lastModifiedBy>
  <cp:revision>1</cp:revision>
  <dcterms:modified xsi:type="dcterms:W3CDTF">2022-11-15T22:19:51Z</dcterms:modified>
</cp:coreProperties>
</file>